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59"/>
  </p:notesMasterIdLst>
  <p:sldIdLst>
    <p:sldId id="266" r:id="rId2"/>
    <p:sldId id="287" r:id="rId3"/>
    <p:sldId id="293" r:id="rId4"/>
    <p:sldId id="292" r:id="rId5"/>
    <p:sldId id="299" r:id="rId6"/>
    <p:sldId id="332" r:id="rId7"/>
    <p:sldId id="311" r:id="rId8"/>
    <p:sldId id="338" r:id="rId9"/>
    <p:sldId id="337" r:id="rId10"/>
    <p:sldId id="339" r:id="rId11"/>
    <p:sldId id="313" r:id="rId12"/>
    <p:sldId id="344" r:id="rId13"/>
    <p:sldId id="315" r:id="rId14"/>
    <p:sldId id="316" r:id="rId15"/>
    <p:sldId id="340" r:id="rId16"/>
    <p:sldId id="342" r:id="rId17"/>
    <p:sldId id="341" r:id="rId18"/>
    <p:sldId id="317" r:id="rId19"/>
    <p:sldId id="314" r:id="rId20"/>
    <p:sldId id="318" r:id="rId21"/>
    <p:sldId id="312" r:id="rId22"/>
    <p:sldId id="343" r:id="rId23"/>
    <p:sldId id="336" r:id="rId24"/>
    <p:sldId id="320" r:id="rId25"/>
    <p:sldId id="321" r:id="rId26"/>
    <p:sldId id="333" r:id="rId27"/>
    <p:sldId id="324" r:id="rId28"/>
    <p:sldId id="330" r:id="rId29"/>
    <p:sldId id="322" r:id="rId30"/>
    <p:sldId id="325" r:id="rId31"/>
    <p:sldId id="323" r:id="rId32"/>
    <p:sldId id="298" r:id="rId33"/>
    <p:sldId id="290" r:id="rId34"/>
    <p:sldId id="335" r:id="rId35"/>
    <p:sldId id="327" r:id="rId36"/>
    <p:sldId id="328" r:id="rId37"/>
    <p:sldId id="326" r:id="rId38"/>
    <p:sldId id="329" r:id="rId39"/>
    <p:sldId id="334" r:id="rId40"/>
    <p:sldId id="295" r:id="rId41"/>
    <p:sldId id="283" r:id="rId42"/>
    <p:sldId id="294" r:id="rId43"/>
    <p:sldId id="285" r:id="rId44"/>
    <p:sldId id="258" r:id="rId45"/>
    <p:sldId id="260" r:id="rId46"/>
    <p:sldId id="259" r:id="rId47"/>
    <p:sldId id="300" r:id="rId48"/>
    <p:sldId id="310" r:id="rId49"/>
    <p:sldId id="309" r:id="rId50"/>
    <p:sldId id="301" r:id="rId51"/>
    <p:sldId id="302" r:id="rId52"/>
    <p:sldId id="303" r:id="rId53"/>
    <p:sldId id="305" r:id="rId54"/>
    <p:sldId id="304" r:id="rId55"/>
    <p:sldId id="307" r:id="rId56"/>
    <p:sldId id="306" r:id="rId57"/>
    <p:sldId id="308" r:id="rId5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57" autoAdjust="0"/>
    <p:restoredTop sz="94660"/>
  </p:normalViewPr>
  <p:slideViewPr>
    <p:cSldViewPr snapToGrid="0">
      <p:cViewPr varScale="1">
        <p:scale>
          <a:sx n="79" d="100"/>
          <a:sy n="79" d="100"/>
        </p:scale>
        <p:origin x="677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/>
            <a:t>Challenges</a:t>
          </a:r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Summary- </a:t>
          </a:r>
          <a:r>
            <a:rPr lang="de-DE" dirty="0" err="1"/>
            <a:t>our</a:t>
          </a:r>
          <a:r>
            <a:rPr lang="de-DE" dirty="0"/>
            <a:t> </a:t>
          </a:r>
          <a:r>
            <a:rPr lang="de-DE" dirty="0" err="1"/>
            <a:t>perfect</a:t>
          </a:r>
          <a:r>
            <a:rPr lang="de-DE" dirty="0"/>
            <a:t> recipe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Results</a:t>
          </a:r>
          <a:r>
            <a:rPr lang="de-DE" dirty="0"/>
            <a:t> and </a:t>
          </a:r>
          <a:r>
            <a:rPr lang="de-DE" dirty="0" err="1"/>
            <a:t>discussion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 dirty="0" err="1"/>
            <a:t>Recap</a:t>
          </a:r>
          <a:r>
            <a:rPr lang="de-DE" dirty="0"/>
            <a:t> </a:t>
          </a:r>
          <a:r>
            <a:rPr lang="de-DE" dirty="0" err="1"/>
            <a:t>datasets</a:t>
          </a:r>
          <a:r>
            <a:rPr lang="de-DE" dirty="0"/>
            <a:t> </a:t>
          </a:r>
          <a:r>
            <a:rPr lang="de-DE" dirty="0" err="1"/>
            <a:t>difficulties</a:t>
          </a:r>
          <a:endParaRPr lang="de-DE" dirty="0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A34C61-156F-4147-A59A-6050EA277EE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F8BDE5-4D70-473E-8184-19095A831882}">
      <dgm:prSet phldrT="[Text]" custT="1"/>
      <dgm:spPr/>
      <dgm:t>
        <a:bodyPr/>
        <a:lstStyle/>
        <a:p>
          <a:pPr algn="l"/>
          <a:endParaRPr lang="de-DE" sz="1600" dirty="0">
            <a:solidFill>
              <a:schemeClr val="bg1"/>
            </a:solidFill>
          </a:endParaRPr>
        </a:p>
      </dgm:t>
    </dgm:pt>
    <dgm:pt modelId="{750C87DF-3DB5-4372-B022-F8F826656A1B}" type="parTrans" cxnId="{A6B3B2DE-08AD-49BD-85B7-43DB812BE1B1}">
      <dgm:prSet/>
      <dgm:spPr/>
      <dgm:t>
        <a:bodyPr/>
        <a:lstStyle/>
        <a:p>
          <a:endParaRPr lang="de-DE"/>
        </a:p>
      </dgm:t>
    </dgm:pt>
    <dgm:pt modelId="{2F696EEB-3FDF-4C34-BCA3-C6996F19F87E}" type="sibTrans" cxnId="{A6B3B2DE-08AD-49BD-85B7-43DB812BE1B1}">
      <dgm:prSet/>
      <dgm:spPr/>
      <dgm:t>
        <a:bodyPr/>
        <a:lstStyle/>
        <a:p>
          <a:endParaRPr lang="de-DE"/>
        </a:p>
      </dgm:t>
    </dgm:pt>
    <dgm:pt modelId="{E08AD9E3-626C-463D-920D-5A6162C3EAA2}" type="pres">
      <dgm:prSet presAssocID="{D3A34C61-156F-4147-A59A-6050EA277EEF}" presName="Name0" presStyleCnt="0">
        <dgm:presLayoutVars>
          <dgm:dir/>
          <dgm:resizeHandles val="exact"/>
        </dgm:presLayoutVars>
      </dgm:prSet>
      <dgm:spPr/>
    </dgm:pt>
    <dgm:pt modelId="{D4D10D45-818B-4066-8F7C-70E3AB6CF53E}" type="pres">
      <dgm:prSet presAssocID="{2BF8BDE5-4D70-473E-8184-19095A831882}" presName="node" presStyleLbl="node1" presStyleIdx="0" presStyleCnt="1" custScaleY="99353" custLinFactNeighborX="-250" custLinFactNeighborY="-17326">
        <dgm:presLayoutVars>
          <dgm:bulletEnabled val="1"/>
        </dgm:presLayoutVars>
      </dgm:prSet>
      <dgm:spPr/>
    </dgm:pt>
  </dgm:ptLst>
  <dgm:cxnLst>
    <dgm:cxn modelId="{B2AEDC67-0116-499C-A3BD-5E97F22E413D}" type="presOf" srcId="{D3A34C61-156F-4147-A59A-6050EA277EEF}" destId="{E08AD9E3-626C-463D-920D-5A6162C3EAA2}" srcOrd="0" destOrd="0" presId="urn:microsoft.com/office/officeart/2005/8/layout/process1"/>
    <dgm:cxn modelId="{5053B271-DC80-492E-B6C9-40D5D9471639}" type="presOf" srcId="{2BF8BDE5-4D70-473E-8184-19095A831882}" destId="{D4D10D45-818B-4066-8F7C-70E3AB6CF53E}" srcOrd="0" destOrd="0" presId="urn:microsoft.com/office/officeart/2005/8/layout/process1"/>
    <dgm:cxn modelId="{A6B3B2DE-08AD-49BD-85B7-43DB812BE1B1}" srcId="{D3A34C61-156F-4147-A59A-6050EA277EEF}" destId="{2BF8BDE5-4D70-473E-8184-19095A831882}" srcOrd="0" destOrd="0" parTransId="{750C87DF-3DB5-4372-B022-F8F826656A1B}" sibTransId="{2F696EEB-3FDF-4C34-BCA3-C6996F19F87E}"/>
    <dgm:cxn modelId="{661EC75E-8877-40A0-A8B7-9C486C73A83B}" type="presParOf" srcId="{E08AD9E3-626C-463D-920D-5A6162C3EAA2}" destId="{D4D10D45-818B-4066-8F7C-70E3AB6CF53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3A34C61-156F-4147-A59A-6050EA277EE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F8BDE5-4D70-473E-8184-19095A831882}">
      <dgm:prSet phldrT="[Text]" custT="1"/>
      <dgm:spPr/>
      <dgm:t>
        <a:bodyPr/>
        <a:lstStyle/>
        <a:p>
          <a:pPr algn="l"/>
          <a:endParaRPr lang="de-DE" sz="1600" dirty="0">
            <a:solidFill>
              <a:schemeClr val="bg1"/>
            </a:solidFill>
          </a:endParaRPr>
        </a:p>
      </dgm:t>
    </dgm:pt>
    <dgm:pt modelId="{750C87DF-3DB5-4372-B022-F8F826656A1B}" type="parTrans" cxnId="{A6B3B2DE-08AD-49BD-85B7-43DB812BE1B1}">
      <dgm:prSet/>
      <dgm:spPr/>
      <dgm:t>
        <a:bodyPr/>
        <a:lstStyle/>
        <a:p>
          <a:endParaRPr lang="de-DE"/>
        </a:p>
      </dgm:t>
    </dgm:pt>
    <dgm:pt modelId="{2F696EEB-3FDF-4C34-BCA3-C6996F19F87E}" type="sibTrans" cxnId="{A6B3B2DE-08AD-49BD-85B7-43DB812BE1B1}">
      <dgm:prSet/>
      <dgm:spPr/>
      <dgm:t>
        <a:bodyPr/>
        <a:lstStyle/>
        <a:p>
          <a:endParaRPr lang="de-DE"/>
        </a:p>
      </dgm:t>
    </dgm:pt>
    <dgm:pt modelId="{E08AD9E3-626C-463D-920D-5A6162C3EAA2}" type="pres">
      <dgm:prSet presAssocID="{D3A34C61-156F-4147-A59A-6050EA277EEF}" presName="Name0" presStyleCnt="0">
        <dgm:presLayoutVars>
          <dgm:dir/>
          <dgm:resizeHandles val="exact"/>
        </dgm:presLayoutVars>
      </dgm:prSet>
      <dgm:spPr/>
    </dgm:pt>
    <dgm:pt modelId="{D4D10D45-818B-4066-8F7C-70E3AB6CF53E}" type="pres">
      <dgm:prSet presAssocID="{2BF8BDE5-4D70-473E-8184-19095A831882}" presName="node" presStyleLbl="node1" presStyleIdx="0" presStyleCnt="1" custScaleY="99353" custLinFactNeighborX="1201">
        <dgm:presLayoutVars>
          <dgm:bulletEnabled val="1"/>
        </dgm:presLayoutVars>
      </dgm:prSet>
      <dgm:spPr/>
    </dgm:pt>
  </dgm:ptLst>
  <dgm:cxnLst>
    <dgm:cxn modelId="{B2AEDC67-0116-499C-A3BD-5E97F22E413D}" type="presOf" srcId="{D3A34C61-156F-4147-A59A-6050EA277EEF}" destId="{E08AD9E3-626C-463D-920D-5A6162C3EAA2}" srcOrd="0" destOrd="0" presId="urn:microsoft.com/office/officeart/2005/8/layout/process1"/>
    <dgm:cxn modelId="{5053B271-DC80-492E-B6C9-40D5D9471639}" type="presOf" srcId="{2BF8BDE5-4D70-473E-8184-19095A831882}" destId="{D4D10D45-818B-4066-8F7C-70E3AB6CF53E}" srcOrd="0" destOrd="0" presId="urn:microsoft.com/office/officeart/2005/8/layout/process1"/>
    <dgm:cxn modelId="{A6B3B2DE-08AD-49BD-85B7-43DB812BE1B1}" srcId="{D3A34C61-156F-4147-A59A-6050EA277EEF}" destId="{2BF8BDE5-4D70-473E-8184-19095A831882}" srcOrd="0" destOrd="0" parTransId="{750C87DF-3DB5-4372-B022-F8F826656A1B}" sibTransId="{2F696EEB-3FDF-4C34-BCA3-C6996F19F87E}"/>
    <dgm:cxn modelId="{661EC75E-8877-40A0-A8B7-9C486C73A83B}" type="presParOf" srcId="{E08AD9E3-626C-463D-920D-5A6162C3EAA2}" destId="{D4D10D45-818B-4066-8F7C-70E3AB6CF53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34290" rIns="162713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 err="1"/>
            <a:t>Recap</a:t>
          </a:r>
          <a:r>
            <a:rPr lang="de-DE" sz="2700" kern="1200" dirty="0"/>
            <a:t> </a:t>
          </a:r>
          <a:r>
            <a:rPr lang="de-DE" sz="2700" kern="1200" dirty="0" err="1"/>
            <a:t>datasets</a:t>
          </a:r>
          <a:r>
            <a:rPr lang="de-DE" sz="2700" kern="1200" dirty="0"/>
            <a:t> </a:t>
          </a:r>
          <a:r>
            <a:rPr lang="de-DE" sz="2700" kern="1200" dirty="0" err="1"/>
            <a:t>difficulties</a:t>
          </a:r>
          <a:endParaRPr lang="de-DE" sz="27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34290" rIns="162713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 err="1"/>
            <a:t>Results</a:t>
          </a:r>
          <a:r>
            <a:rPr lang="de-DE" sz="2700" kern="1200" dirty="0"/>
            <a:t> and </a:t>
          </a:r>
          <a:r>
            <a:rPr lang="de-DE" sz="2700" kern="1200" dirty="0" err="1"/>
            <a:t>discussion</a:t>
          </a:r>
          <a:endParaRPr lang="de-DE" sz="27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34290" rIns="162713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Challenges</a:t>
          </a:r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34290" rIns="162713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Summary- </a:t>
          </a:r>
          <a:r>
            <a:rPr lang="de-DE" sz="2700" kern="1200" dirty="0" err="1"/>
            <a:t>our</a:t>
          </a:r>
          <a:r>
            <a:rPr lang="de-DE" sz="2700" kern="1200" dirty="0"/>
            <a:t> </a:t>
          </a:r>
          <a:r>
            <a:rPr lang="de-DE" sz="2700" kern="1200" dirty="0" err="1"/>
            <a:t>perfect</a:t>
          </a:r>
          <a:r>
            <a:rPr lang="de-DE" sz="2700" kern="1200" dirty="0"/>
            <a:t> recipe</a:t>
          </a:r>
        </a:p>
      </dsp:txBody>
      <dsp:txXfrm>
        <a:off x="7531820" y="835071"/>
        <a:ext cx="2090645" cy="20906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10D45-818B-4066-8F7C-70E3AB6CF53E}">
      <dsp:nvSpPr>
        <dsp:cNvPr id="0" name=""/>
        <dsp:cNvSpPr/>
      </dsp:nvSpPr>
      <dsp:spPr>
        <a:xfrm>
          <a:off x="0" y="0"/>
          <a:ext cx="4056066" cy="22834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dirty="0">
            <a:solidFill>
              <a:schemeClr val="bg1"/>
            </a:solidFill>
          </a:endParaRPr>
        </a:p>
      </dsp:txBody>
      <dsp:txXfrm>
        <a:off x="66881" y="66881"/>
        <a:ext cx="3922304" cy="21497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10D45-818B-4066-8F7C-70E3AB6CF53E}">
      <dsp:nvSpPr>
        <dsp:cNvPr id="0" name=""/>
        <dsp:cNvSpPr/>
      </dsp:nvSpPr>
      <dsp:spPr>
        <a:xfrm>
          <a:off x="11411" y="0"/>
          <a:ext cx="5834368" cy="27734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dirty="0">
            <a:solidFill>
              <a:schemeClr val="bg1"/>
            </a:solidFill>
          </a:endParaRPr>
        </a:p>
      </dsp:txBody>
      <dsp:txXfrm>
        <a:off x="92643" y="81232"/>
        <a:ext cx="5671904" cy="26109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16.07.2022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275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3589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2BA00-AC15-41D8-8902-3204B92BB7E4}" type="datetime1">
              <a:rPr lang="en-US" smtClean="0"/>
              <a:t>7/16/2022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64FB-45CA-4FCF-8973-3C17A44DCE71}" type="datetime1">
              <a:rPr lang="en-US" smtClean="0"/>
              <a:t>7/16/2022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5C0C-069F-4753-ACEC-CD7541B655EF}" type="datetime1">
              <a:rPr lang="en-US" smtClean="0"/>
              <a:t>7/16/2022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84F5-6B56-4DF4-A0D1-5D48A3801878}" type="datetime1">
              <a:rPr lang="en-US" smtClean="0"/>
              <a:t>7/16/2022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0BCC-5286-49FD-B254-904475B5DCB7}" type="datetime1">
              <a:rPr lang="en-US" smtClean="0"/>
              <a:t>7/16/2022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18F6-1CC3-4AC2-99F1-F06A87B5F86B}" type="datetime1">
              <a:rPr lang="en-US" smtClean="0"/>
              <a:t>7/16/2022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5402-61F9-4B71-B017-FD5CC4AF0E3E}" type="datetime1">
              <a:rPr lang="en-US" smtClean="0"/>
              <a:t>7/16/2022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395C-79C6-426F-86EC-40193A7C24F6}" type="datetime1">
              <a:rPr lang="en-US" smtClean="0"/>
              <a:t>7/16/2022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7BF69-3817-4B60-B5E0-D05249886B0C}" type="datetime1">
              <a:rPr lang="en-US" smtClean="0"/>
              <a:t>7/16/2022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368F3BA8-8C1B-41A2-9810-C7178B45F09C}" type="datetime1">
              <a:rPr lang="en-US" smtClean="0"/>
              <a:t>7/16/2022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4A75A6-E58D-4AA2-B6EE-8899950A9E70}" type="datetime1">
              <a:rPr lang="en-US" smtClean="0"/>
              <a:t>7/16/2022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1AA3B7A5-D4B8-4DBC-9574-A35B6196BE4C}" type="datetime1">
              <a:rPr lang="en-US" smtClean="0"/>
              <a:t>7/16/2022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svg"/><Relationship Id="rId9" Type="http://schemas.openxmlformats.org/officeDocument/2006/relationships/image" Target="../media/image14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../clipboard/media/image7.png"/><Relationship Id="rId3" Type="http://schemas.openxmlformats.org/officeDocument/2006/relationships/image" Target="../media/image48.png"/><Relationship Id="rId7" Type="http://schemas.openxmlformats.org/officeDocument/2006/relationships/image" Target="../../clipboard/media/image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../clipboard/media/image10.png"/><Relationship Id="rId5" Type="http://schemas.openxmlformats.org/officeDocument/2006/relationships/image" Target="../media/image50.png"/><Relationship Id="rId10" Type="http://schemas.openxmlformats.org/officeDocument/2006/relationships/image" Target="../../clipboard/media/image9.png"/><Relationship Id="rId4" Type="http://schemas.openxmlformats.org/officeDocument/2006/relationships/image" Target="../media/image49.png"/><Relationship Id="rId9" Type="http://schemas.openxmlformats.org/officeDocument/2006/relationships/image" Target="../../clipboard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svg"/><Relationship Id="rId9" Type="http://schemas.openxmlformats.org/officeDocument/2006/relationships/image" Target="../media/image14.svg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8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84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685703" y="4843498"/>
            <a:ext cx="286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Multithresholding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8F3BF6-BA54-4852-B414-90AA9E2C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ECD02B-F02B-C93D-429E-7077C71C1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Boxplot </a:t>
            </a:r>
            <a:r>
              <a:rPr lang="de-DE" dirty="0" err="1"/>
              <a:t>Preprocessing</a:t>
            </a:r>
            <a:r>
              <a:rPr lang="de-DE" dirty="0"/>
              <a:t>- </a:t>
            </a:r>
            <a:r>
              <a:rPr lang="de-DE" dirty="0" err="1"/>
              <a:t>local</a:t>
            </a:r>
            <a:r>
              <a:rPr lang="de-DE" dirty="0"/>
              <a:t> adaptive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0B4C07C-E379-6723-941A-14495C2A0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9D72A21-1E68-E210-32E8-C1E4DCABF2BE}"/>
              </a:ext>
            </a:extLst>
          </p:cNvPr>
          <p:cNvSpPr txBox="1"/>
          <p:nvPr/>
        </p:nvSpPr>
        <p:spPr>
          <a:xfrm>
            <a:off x="3567165" y="2562330"/>
            <a:ext cx="597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Not applied-&gt; </a:t>
            </a:r>
            <a:r>
              <a:rPr lang="de-DE" dirty="0" err="1"/>
              <a:t>explain</a:t>
            </a:r>
            <a:r>
              <a:rPr lang="de-DE" dirty="0"/>
              <a:t> </a:t>
            </a:r>
            <a:r>
              <a:rPr lang="de-DE" dirty="0" err="1"/>
              <a:t>reason</a:t>
            </a:r>
            <a:r>
              <a:rPr lang="de-DE" dirty="0"/>
              <a:t> (</a:t>
            </a:r>
            <a:r>
              <a:rPr lang="de-DE" dirty="0" err="1"/>
              <a:t>discuss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40340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069B5-702B-3657-31FD-11BDB3573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Boxplot optimal Otsu </a:t>
            </a:r>
            <a:r>
              <a:rPr lang="de-DE" dirty="0" err="1"/>
              <a:t>variation</a:t>
            </a:r>
            <a:r>
              <a:rPr lang="de-DE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5235CA7-C086-AB29-1E0B-3ACAC52A0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63CFE5E-1E2E-F65F-2959-8560DA699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206" y="1984443"/>
            <a:ext cx="5293799" cy="397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04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A8E2E5-0C8F-82CC-8B2C-FFFD27444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„Final </a:t>
            </a:r>
            <a:r>
              <a:rPr lang="de-DE" dirty="0" err="1"/>
              <a:t>perfect</a:t>
            </a:r>
            <a:r>
              <a:rPr lang="de-DE" dirty="0"/>
              <a:t> recipe“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A5F80EB-FABC-45C8-6B76-53D426A85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C6CDC0E-1C92-7E64-CA90-C068D53287E2}"/>
              </a:ext>
            </a:extLst>
          </p:cNvPr>
          <p:cNvSpPr txBox="1"/>
          <p:nvPr/>
        </p:nvSpPr>
        <p:spPr>
          <a:xfrm>
            <a:off x="2558374" y="3112851"/>
            <a:ext cx="81906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Diskussion beste </a:t>
            </a:r>
            <a:r>
              <a:rPr lang="de-DE" dirty="0" err="1"/>
              <a:t>ergebnis</a:t>
            </a:r>
            <a:r>
              <a:rPr lang="de-DE" dirty="0"/>
              <a:t> variante aufschreiben</a:t>
            </a:r>
          </a:p>
          <a:p>
            <a:endParaRPr lang="de-DE" dirty="0"/>
          </a:p>
          <a:p>
            <a:r>
              <a:rPr lang="de-DE" dirty="0" err="1"/>
              <a:t>Gloabl</a:t>
            </a:r>
            <a:r>
              <a:rPr lang="de-DE" dirty="0"/>
              <a:t> </a:t>
            </a:r>
            <a:r>
              <a:rPr lang="de-DE" dirty="0" err="1"/>
              <a:t>otsu</a:t>
            </a:r>
            <a:r>
              <a:rPr lang="de-DE" dirty="0"/>
              <a:t> and </a:t>
            </a:r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: 0.89</a:t>
            </a:r>
          </a:p>
        </p:txBody>
      </p:sp>
    </p:spTree>
    <p:extLst>
      <p:ext uri="{BB962C8B-B14F-4D97-AF65-F5344CB8AC3E}">
        <p14:creationId xmlns:p14="http://schemas.microsoft.com/office/powerpoint/2010/main" val="3958207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325925" y="2723356"/>
            <a:ext cx="114476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chemeClr val="bg1"/>
                </a:solidFill>
              </a:rPr>
              <a:t>NIH3T3</a:t>
            </a:r>
          </a:p>
        </p:txBody>
      </p:sp>
    </p:spTree>
    <p:extLst>
      <p:ext uri="{BB962C8B-B14F-4D97-AF65-F5344CB8AC3E}">
        <p14:creationId xmlns:p14="http://schemas.microsoft.com/office/powerpoint/2010/main" val="3893572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ECD02B-F02B-C93D-429E-7077C71C1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Boxplot </a:t>
            </a:r>
            <a:r>
              <a:rPr lang="de-DE" dirty="0" err="1"/>
              <a:t>Preprocessing</a:t>
            </a:r>
            <a:br>
              <a:rPr lang="de-DE" dirty="0"/>
            </a:br>
            <a:r>
              <a:rPr lang="de-DE" dirty="0"/>
              <a:t>Global </a:t>
            </a:r>
            <a:r>
              <a:rPr lang="de-DE" dirty="0" err="1"/>
              <a:t>otsu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0B4C07C-E379-6723-941A-14495C2A0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9A00416-B6B4-8582-ACEE-32A429167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458" y="2202053"/>
            <a:ext cx="5021794" cy="378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820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ECD02B-F02B-C93D-429E-7077C71C1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Boxplot </a:t>
            </a:r>
            <a:r>
              <a:rPr lang="de-DE" dirty="0" err="1"/>
              <a:t>Preprocessing</a:t>
            </a:r>
            <a:br>
              <a:rPr lang="de-DE" dirty="0"/>
            </a:b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Otsu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0B4C07C-E379-6723-941A-14495C2A0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7B20BF6-A63C-AF0F-05F5-473387F38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467" y="1955577"/>
            <a:ext cx="5771384" cy="427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022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ECD02B-F02B-C93D-429E-7077C71C1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Boxplot </a:t>
            </a:r>
            <a:r>
              <a:rPr lang="de-DE" dirty="0" err="1"/>
              <a:t>Preprocessing</a:t>
            </a:r>
            <a:br>
              <a:rPr lang="de-DE" dirty="0"/>
            </a:b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Otsu </a:t>
            </a:r>
            <a:r>
              <a:rPr lang="de-DE" dirty="0" err="1"/>
              <a:t>clip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0B4C07C-E379-6723-941A-14495C2A0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DF2994A-59FF-7708-AE82-FA64A43C6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035" y="1989253"/>
            <a:ext cx="5231929" cy="387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27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ECD02B-F02B-C93D-429E-7077C71C1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de-DE" dirty="0"/>
              <a:t>Boxplot </a:t>
            </a:r>
            <a:r>
              <a:rPr lang="de-DE" dirty="0" err="1"/>
              <a:t>Preprocessing</a:t>
            </a:r>
            <a:br>
              <a:rPr lang="de-DE" dirty="0"/>
            </a:b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adaptive Otsu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average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0B4C07C-E379-6723-941A-14495C2A0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B6CC4D8-8AEF-4343-95EB-843512222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510" y="2065972"/>
            <a:ext cx="5461940" cy="405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493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069B5-702B-3657-31FD-11BDB3573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Boxplot optimal Otsus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5235CA7-C086-AB29-1E0B-3ACAC52A0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EAFDAC5-1900-BD73-6AD1-A431C51E2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283" y="2012704"/>
            <a:ext cx="5607433" cy="421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69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36C4E7-C906-0549-14CF-00D5960E4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perfect</a:t>
            </a:r>
            <a:r>
              <a:rPr lang="de-DE" dirty="0"/>
              <a:t> recipe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6CB543F-8F37-B90F-E282-D5B5E665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30BD4A2-A802-1A64-DE80-41AAA3D4D9D4}"/>
              </a:ext>
            </a:extLst>
          </p:cNvPr>
          <p:cNvSpPr txBox="1"/>
          <p:nvPr/>
        </p:nvSpPr>
        <p:spPr>
          <a:xfrm>
            <a:off x="2558374" y="3112851"/>
            <a:ext cx="8190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Diskussion beste </a:t>
            </a:r>
            <a:r>
              <a:rPr lang="de-DE" dirty="0" err="1"/>
              <a:t>ergebnis</a:t>
            </a:r>
            <a:r>
              <a:rPr lang="de-DE" dirty="0"/>
              <a:t> variante aufschreiben</a:t>
            </a:r>
          </a:p>
          <a:p>
            <a:endParaRPr lang="de-DE" dirty="0"/>
          </a:p>
          <a:p>
            <a:r>
              <a:rPr lang="de-DE" dirty="0" err="1"/>
              <a:t>Local</a:t>
            </a:r>
            <a:r>
              <a:rPr lang="de-DE" dirty="0"/>
              <a:t> adaptive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average</a:t>
            </a:r>
            <a:r>
              <a:rPr lang="de-DE" dirty="0"/>
              <a:t> and </a:t>
            </a:r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and </a:t>
            </a:r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: 0.83</a:t>
            </a:r>
          </a:p>
        </p:txBody>
      </p:sp>
    </p:spTree>
    <p:extLst>
      <p:ext uri="{BB962C8B-B14F-4D97-AF65-F5344CB8AC3E}">
        <p14:creationId xmlns:p14="http://schemas.microsoft.com/office/powerpoint/2010/main" val="542361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717C3B-599B-4FC4-A706-667678FD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</a:t>
            </a:fld>
            <a:endParaRPr lang="en-US" sz="1200" dirty="0"/>
          </a:p>
        </p:txBody>
      </p:sp>
      <p:pic>
        <p:nvPicPr>
          <p:cNvPr id="5" name="Grafik 4" descr="Kessel mit einfarbiger Füllung">
            <a:extLst>
              <a:ext uri="{FF2B5EF4-FFF2-40B4-BE49-F238E27FC236}">
                <a16:creationId xmlns:a16="http://schemas.microsoft.com/office/drawing/2014/main" id="{C696784F-C09D-EE02-35F4-2D6BDEFFD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35616" y="1245733"/>
            <a:ext cx="3635829" cy="363582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983DFB6-A3E2-F013-D52C-147EA2A927AD}"/>
              </a:ext>
            </a:extLst>
          </p:cNvPr>
          <p:cNvSpPr txBox="1"/>
          <p:nvPr/>
        </p:nvSpPr>
        <p:spPr>
          <a:xfrm>
            <a:off x="9697303" y="2807701"/>
            <a:ext cx="3635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Dice</a:t>
            </a:r>
            <a:r>
              <a:rPr lang="de-DE" dirty="0"/>
              <a:t> Score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98F1A26-972B-03E2-8051-8C9D2E48959A}"/>
              </a:ext>
            </a:extLst>
          </p:cNvPr>
          <p:cNvSpPr txBox="1"/>
          <p:nvPr/>
        </p:nvSpPr>
        <p:spPr>
          <a:xfrm>
            <a:off x="3290027" y="1046532"/>
            <a:ext cx="351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5C5E6B6-4260-D330-F483-7DCF085E7012}"/>
              </a:ext>
            </a:extLst>
          </p:cNvPr>
          <p:cNvSpPr txBox="1"/>
          <p:nvPr/>
        </p:nvSpPr>
        <p:spPr>
          <a:xfrm>
            <a:off x="6146461" y="870871"/>
            <a:ext cx="2525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Otsu‘s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84D78C1-3C00-54E0-23DF-03340293BBCE}"/>
              </a:ext>
            </a:extLst>
          </p:cNvPr>
          <p:cNvSpPr txBox="1"/>
          <p:nvPr/>
        </p:nvSpPr>
        <p:spPr>
          <a:xfrm>
            <a:off x="5028452" y="409980"/>
            <a:ext cx="2471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 Dataset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6C63DD6-186C-F981-A1EB-FBF15FAA71F2}"/>
              </a:ext>
            </a:extLst>
          </p:cNvPr>
          <p:cNvSpPr txBox="1"/>
          <p:nvPr/>
        </p:nvSpPr>
        <p:spPr>
          <a:xfrm>
            <a:off x="4345942" y="5319189"/>
            <a:ext cx="4920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Our</a:t>
            </a:r>
            <a:r>
              <a:rPr lang="de-DE" dirty="0"/>
              <a:t> optimal </a:t>
            </a:r>
            <a:r>
              <a:rPr lang="de-DE" dirty="0" err="1"/>
              <a:t>thresholded</a:t>
            </a:r>
            <a:r>
              <a:rPr lang="de-DE" dirty="0"/>
              <a:t> </a:t>
            </a:r>
            <a:r>
              <a:rPr lang="de-DE" dirty="0" err="1"/>
              <a:t>image</a:t>
            </a:r>
            <a:endParaRPr lang="de-DE" dirty="0"/>
          </a:p>
        </p:txBody>
      </p:sp>
      <p:sp>
        <p:nvSpPr>
          <p:cNvPr id="18" name="Pfeil: nach unten 17">
            <a:extLst>
              <a:ext uri="{FF2B5EF4-FFF2-40B4-BE49-F238E27FC236}">
                <a16:creationId xmlns:a16="http://schemas.microsoft.com/office/drawing/2014/main" id="{8569FD39-18C7-6581-36DE-9EC742AF345A}"/>
              </a:ext>
            </a:extLst>
          </p:cNvPr>
          <p:cNvSpPr/>
          <p:nvPr/>
        </p:nvSpPr>
        <p:spPr>
          <a:xfrm>
            <a:off x="5719696" y="4482810"/>
            <a:ext cx="544285" cy="5342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5963F2A-7581-4605-E4E8-1BE85D509459}"/>
              </a:ext>
            </a:extLst>
          </p:cNvPr>
          <p:cNvSpPr txBox="1"/>
          <p:nvPr/>
        </p:nvSpPr>
        <p:spPr>
          <a:xfrm>
            <a:off x="2361035" y="1667053"/>
            <a:ext cx="1857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adaptive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average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4988D3C-C88E-8FFE-1865-2BF8CC89BE5F}"/>
              </a:ext>
            </a:extLst>
          </p:cNvPr>
          <p:cNvSpPr txBox="1"/>
          <p:nvPr/>
        </p:nvSpPr>
        <p:spPr>
          <a:xfrm>
            <a:off x="8208229" y="1493164"/>
            <a:ext cx="258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Otsu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DFA68EC-0F91-46F6-ACC2-D4541DCD6907}"/>
              </a:ext>
            </a:extLst>
          </p:cNvPr>
          <p:cNvSpPr txBox="1"/>
          <p:nvPr/>
        </p:nvSpPr>
        <p:spPr>
          <a:xfrm rot="18826689">
            <a:off x="112758" y="469551"/>
            <a:ext cx="16084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Median </a:t>
            </a:r>
            <a:r>
              <a:rPr lang="de-DE" sz="1400" dirty="0" err="1"/>
              <a:t>filter</a:t>
            </a:r>
            <a:endParaRPr lang="de-DE" sz="14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D37E839-60C4-958E-62B0-A0EFC0CF3702}"/>
              </a:ext>
            </a:extLst>
          </p:cNvPr>
          <p:cNvSpPr txBox="1"/>
          <p:nvPr/>
        </p:nvSpPr>
        <p:spPr>
          <a:xfrm rot="19320675">
            <a:off x="-125458" y="779984"/>
            <a:ext cx="39495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 err="1"/>
              <a:t>gaussian</a:t>
            </a:r>
            <a:r>
              <a:rPr lang="de-DE" sz="1200" dirty="0"/>
              <a:t> </a:t>
            </a:r>
            <a:r>
              <a:rPr lang="de-DE" sz="1200" dirty="0" err="1"/>
              <a:t>filter</a:t>
            </a:r>
            <a:endParaRPr lang="de-DE" sz="12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E1ADC16-FC3E-31A4-2943-0E09B725CE35}"/>
              </a:ext>
            </a:extLst>
          </p:cNvPr>
          <p:cNvSpPr txBox="1"/>
          <p:nvPr/>
        </p:nvSpPr>
        <p:spPr>
          <a:xfrm rot="18413873">
            <a:off x="1056825" y="921019"/>
            <a:ext cx="23929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/>
              <a:t>Histogram</a:t>
            </a:r>
            <a:r>
              <a:rPr lang="de-DE" sz="1600" dirty="0"/>
              <a:t> </a:t>
            </a:r>
            <a:r>
              <a:rPr lang="de-DE" sz="1600" dirty="0" err="1"/>
              <a:t>stretching</a:t>
            </a:r>
            <a:endParaRPr lang="de-DE" sz="160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64645D0-BF9D-A524-EC78-D947AECDD9C9}"/>
              </a:ext>
            </a:extLst>
          </p:cNvPr>
          <p:cNvSpPr txBox="1"/>
          <p:nvPr/>
        </p:nvSpPr>
        <p:spPr>
          <a:xfrm>
            <a:off x="1108470" y="2807701"/>
            <a:ext cx="2590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adaptive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count</a:t>
            </a:r>
            <a:endParaRPr lang="de-DE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662BEE8-C51C-47EB-1AA0-44ECF27E8F84}"/>
              </a:ext>
            </a:extLst>
          </p:cNvPr>
          <p:cNvSpPr txBox="1"/>
          <p:nvPr/>
        </p:nvSpPr>
        <p:spPr>
          <a:xfrm>
            <a:off x="8671946" y="2047831"/>
            <a:ext cx="3158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Otsu </a:t>
            </a:r>
            <a:r>
              <a:rPr lang="de-DE" dirty="0" err="1"/>
              <a:t>clip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325925" y="2723356"/>
            <a:ext cx="114476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chemeClr val="bg1"/>
                </a:solidFill>
              </a:rPr>
              <a:t>N2DL-HeLa</a:t>
            </a:r>
          </a:p>
        </p:txBody>
      </p:sp>
    </p:spTree>
    <p:extLst>
      <p:ext uri="{BB962C8B-B14F-4D97-AF65-F5344CB8AC3E}">
        <p14:creationId xmlns:p14="http://schemas.microsoft.com/office/powerpoint/2010/main" val="82724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ECD02B-F02B-C93D-429E-7077C71C1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Boxplot </a:t>
            </a:r>
            <a:r>
              <a:rPr lang="de-DE" dirty="0" err="1"/>
              <a:t>Preprocessing</a:t>
            </a:r>
            <a:br>
              <a:rPr lang="de-DE" dirty="0"/>
            </a:br>
            <a:r>
              <a:rPr lang="de-DE" dirty="0"/>
              <a:t>Global Otsu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0B4C07C-E379-6723-941A-14495C2A0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0FDF19D-DEA3-2268-C0A0-F455AE9C7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811" y="2152345"/>
            <a:ext cx="5176792" cy="389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850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ECD02B-F02B-C93D-429E-7077C71C1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Boxplot </a:t>
            </a:r>
            <a:r>
              <a:rPr lang="de-DE" dirty="0" err="1"/>
              <a:t>Preprocessing</a:t>
            </a:r>
            <a:br>
              <a:rPr lang="de-DE" dirty="0"/>
            </a:b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</a:t>
            </a:r>
            <a:r>
              <a:rPr lang="de-DE" dirty="0" err="1"/>
              <a:t>otsu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0B4C07C-E379-6723-941A-14495C2A0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F5C87E9-9DBA-0711-7D9D-A91802D78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100" y="2049111"/>
            <a:ext cx="5960555" cy="439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2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ECD02B-F02B-C93D-429E-7077C71C1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Boxplot </a:t>
            </a:r>
            <a:r>
              <a:rPr lang="de-DE" dirty="0" err="1"/>
              <a:t>Preprocessing</a:t>
            </a:r>
            <a:r>
              <a:rPr lang="de-DE" dirty="0"/>
              <a:t>- </a:t>
            </a:r>
            <a:r>
              <a:rPr lang="de-DE" dirty="0" err="1"/>
              <a:t>local</a:t>
            </a:r>
            <a:r>
              <a:rPr lang="de-DE" dirty="0"/>
              <a:t> adaptive Otsu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0B4C07C-E379-6723-941A-14495C2A0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08CBF4-A884-81E9-643B-18479EA47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16" y="1942690"/>
            <a:ext cx="5659167" cy="419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62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069B5-702B-3657-31FD-11BDB3573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Boxplot optimal Otsu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5235CA7-C086-AB29-1E0B-3ACAC52A0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94F3FB-AE49-D9BE-6671-5756914B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110135"/>
            <a:ext cx="5319772" cy="399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673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36C4E7-C906-0549-14CF-00D5960E4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perfect</a:t>
            </a:r>
            <a:r>
              <a:rPr lang="de-DE" dirty="0"/>
              <a:t> recipe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6CB543F-8F37-B90F-E282-D5B5E665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25</a:t>
            </a:fld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5BEFFE6-2D6B-B160-E382-2C23F43D7483}"/>
              </a:ext>
            </a:extLst>
          </p:cNvPr>
          <p:cNvSpPr txBox="1"/>
          <p:nvPr/>
        </p:nvSpPr>
        <p:spPr>
          <a:xfrm>
            <a:off x="2558374" y="3112851"/>
            <a:ext cx="8190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Diskussion beste </a:t>
            </a:r>
            <a:r>
              <a:rPr lang="de-DE" dirty="0" err="1"/>
              <a:t>ergebnis</a:t>
            </a:r>
            <a:r>
              <a:rPr lang="de-DE" dirty="0"/>
              <a:t> variante aufschreiben</a:t>
            </a:r>
          </a:p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Otsu and </a:t>
            </a:r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: 0.89</a:t>
            </a:r>
          </a:p>
        </p:txBody>
      </p:sp>
    </p:spTree>
    <p:extLst>
      <p:ext uri="{BB962C8B-B14F-4D97-AF65-F5344CB8AC3E}">
        <p14:creationId xmlns:p14="http://schemas.microsoft.com/office/powerpoint/2010/main" val="15342089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26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325925" y="2723356"/>
            <a:ext cx="114476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chemeClr val="bg1"/>
                </a:solidFill>
              </a:rPr>
              <a:t>Solution </a:t>
            </a:r>
            <a:r>
              <a:rPr lang="de-DE" sz="6600" dirty="0" err="1">
                <a:solidFill>
                  <a:schemeClr val="bg1"/>
                </a:solidFill>
              </a:rPr>
              <a:t>ideas</a:t>
            </a:r>
            <a:r>
              <a:rPr lang="de-DE" sz="6600" dirty="0">
                <a:solidFill>
                  <a:schemeClr val="bg1"/>
                </a:solidFill>
              </a:rPr>
              <a:t> </a:t>
            </a:r>
            <a:r>
              <a:rPr lang="de-DE" sz="6600" dirty="0" err="1">
                <a:solidFill>
                  <a:schemeClr val="bg1"/>
                </a:solidFill>
              </a:rPr>
              <a:t>confirmed</a:t>
            </a:r>
            <a:r>
              <a:rPr lang="de-DE" sz="66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04758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1E0B-F06D-41BF-936E-53004AA1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 </a:t>
            </a:r>
            <a:r>
              <a:rPr lang="de-DE" dirty="0" err="1"/>
              <a:t>Ideas</a:t>
            </a:r>
            <a:r>
              <a:rPr lang="de-DE" dirty="0"/>
              <a:t> </a:t>
            </a:r>
            <a:r>
              <a:rPr lang="de-DE" dirty="0" err="1"/>
              <a:t>Confirmed</a:t>
            </a:r>
            <a:r>
              <a:rPr lang="de-DE" dirty="0"/>
              <a:t>?!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BA9109-FEC9-4752-B56E-4C33779A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27</a:t>
            </a:fld>
            <a:endParaRPr lang="en-US" sz="120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899286-A6A5-9D99-FCC8-482343EF3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416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0EB25B0-829D-A690-BA4E-871D1F95E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28</a:t>
            </a:fld>
            <a:endParaRPr lang="en-US" dirty="0"/>
          </a:p>
        </p:txBody>
      </p:sp>
      <p:graphicFrame>
        <p:nvGraphicFramePr>
          <p:cNvPr id="3" name="Tabelle 3">
            <a:extLst>
              <a:ext uri="{FF2B5EF4-FFF2-40B4-BE49-F238E27FC236}">
                <a16:creationId xmlns:a16="http://schemas.microsoft.com/office/drawing/2014/main" id="{07599BD5-D6E8-D41A-AC5E-D7058B749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180438"/>
              </p:ext>
            </p:extLst>
          </p:nvPr>
        </p:nvGraphicFramePr>
        <p:xfrm>
          <a:off x="511017" y="429955"/>
          <a:ext cx="10842029" cy="54558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71691">
                  <a:extLst>
                    <a:ext uri="{9D8B030D-6E8A-4147-A177-3AD203B41FA5}">
                      <a16:colId xmlns:a16="http://schemas.microsoft.com/office/drawing/2014/main" val="2825565939"/>
                    </a:ext>
                  </a:extLst>
                </a:gridCol>
                <a:gridCol w="1638678">
                  <a:extLst>
                    <a:ext uri="{9D8B030D-6E8A-4147-A177-3AD203B41FA5}">
                      <a16:colId xmlns:a16="http://schemas.microsoft.com/office/drawing/2014/main" val="1059245713"/>
                    </a:ext>
                  </a:extLst>
                </a:gridCol>
                <a:gridCol w="1810693">
                  <a:extLst>
                    <a:ext uri="{9D8B030D-6E8A-4147-A177-3AD203B41FA5}">
                      <a16:colId xmlns:a16="http://schemas.microsoft.com/office/drawing/2014/main" val="3084588086"/>
                    </a:ext>
                  </a:extLst>
                </a:gridCol>
                <a:gridCol w="1908605">
                  <a:extLst>
                    <a:ext uri="{9D8B030D-6E8A-4147-A177-3AD203B41FA5}">
                      <a16:colId xmlns:a16="http://schemas.microsoft.com/office/drawing/2014/main" val="1873834964"/>
                    </a:ext>
                  </a:extLst>
                </a:gridCol>
                <a:gridCol w="1875743">
                  <a:extLst>
                    <a:ext uri="{9D8B030D-6E8A-4147-A177-3AD203B41FA5}">
                      <a16:colId xmlns:a16="http://schemas.microsoft.com/office/drawing/2014/main" val="2052115020"/>
                    </a:ext>
                  </a:extLst>
                </a:gridCol>
                <a:gridCol w="2136619">
                  <a:extLst>
                    <a:ext uri="{9D8B030D-6E8A-4147-A177-3AD203B41FA5}">
                      <a16:colId xmlns:a16="http://schemas.microsoft.com/office/drawing/2014/main" val="2618529659"/>
                    </a:ext>
                  </a:extLst>
                </a:gridCol>
              </a:tblGrid>
              <a:tr h="827315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R w="12700" cmpd="sng">
                      <a:noFill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Global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Two</a:t>
                      </a:r>
                      <a:r>
                        <a:rPr lang="de-DE" dirty="0"/>
                        <a:t> Level Otsu 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Two</a:t>
                      </a:r>
                      <a:r>
                        <a:rPr lang="de-DE" dirty="0"/>
                        <a:t> Level Otsu Clip 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Local</a:t>
                      </a:r>
                      <a:r>
                        <a:rPr lang="de-DE" dirty="0"/>
                        <a:t> adaptive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average</a:t>
                      </a:r>
                      <a:endParaRPr lang="de-DE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5018637"/>
                  </a:ext>
                </a:extLst>
              </a:tr>
              <a:tr h="788813">
                <a:tc rowSpan="2"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N2DH-GOWT1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Preprocessing</a:t>
                      </a:r>
                      <a:r>
                        <a:rPr lang="de-DE" sz="1600" dirty="0"/>
                        <a:t> </a:t>
                      </a:r>
                    </a:p>
                    <a:p>
                      <a:r>
                        <a:rPr lang="de-DE" sz="1600" dirty="0" err="1"/>
                        <a:t>method</a:t>
                      </a:r>
                      <a:endParaRPr lang="de-DE" sz="1600" i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0" dirty="0" err="1"/>
                        <a:t>Histogram</a:t>
                      </a:r>
                      <a:r>
                        <a:rPr lang="de-DE" sz="1600" b="0" dirty="0"/>
                        <a:t> </a:t>
                      </a:r>
                      <a:r>
                        <a:rPr lang="de-DE" sz="1600" b="0" dirty="0" err="1"/>
                        <a:t>stretching</a:t>
                      </a:r>
                      <a:endParaRPr lang="de-DE" sz="1600" b="0" i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Median </a:t>
                      </a:r>
                      <a:r>
                        <a:rPr lang="de-DE" sz="1600" dirty="0" err="1"/>
                        <a:t>filter</a:t>
                      </a:r>
                      <a:endParaRPr lang="de-DE" sz="16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5415"/>
                  </a:ext>
                </a:extLst>
              </a:tr>
              <a:tr h="70961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i="1" dirty="0" err="1"/>
                        <a:t>Dice</a:t>
                      </a:r>
                      <a:r>
                        <a:rPr lang="de-DE" sz="1600" i="1" dirty="0"/>
                        <a:t> Score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0.89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0.85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4433216"/>
                  </a:ext>
                </a:extLst>
              </a:tr>
              <a:tr h="735651">
                <a:tc rowSpan="2"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NIH3T3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Preprocessing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method</a:t>
                      </a:r>
                      <a:endParaRPr lang="de-DE" sz="1600" i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Histogram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stretching</a:t>
                      </a:r>
                      <a:r>
                        <a:rPr lang="de-DE" sz="1600" dirty="0"/>
                        <a:t> and median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No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preprocessing</a:t>
                      </a:r>
                      <a:endParaRPr lang="de-DE" sz="16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No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Preprocessing</a:t>
                      </a:r>
                      <a:endParaRPr lang="de-DE" sz="16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endParaRPr lang="de-DE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886946"/>
                  </a:ext>
                </a:extLst>
              </a:tr>
              <a:tr h="60712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i="1" dirty="0" err="1"/>
                        <a:t>Dice</a:t>
                      </a:r>
                      <a:r>
                        <a:rPr lang="de-DE" sz="1600" i="1" dirty="0"/>
                        <a:t> Score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0.70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0.64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0.65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0.83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953487"/>
                  </a:ext>
                </a:extLst>
              </a:tr>
              <a:tr h="735651">
                <a:tc rowSpan="2"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N2DL-HeLa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Preprocessing</a:t>
                      </a:r>
                      <a:r>
                        <a:rPr lang="de-DE" sz="1600" dirty="0"/>
                        <a:t> </a:t>
                      </a:r>
                    </a:p>
                    <a:p>
                      <a:r>
                        <a:rPr lang="de-DE" sz="1600" dirty="0" err="1"/>
                        <a:t>method</a:t>
                      </a:r>
                      <a:endParaRPr lang="de-DE" sz="1600" i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Histogram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stretching</a:t>
                      </a:r>
                      <a:r>
                        <a:rPr lang="de-DE" sz="1600" dirty="0"/>
                        <a:t> and median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Histogram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stretching</a:t>
                      </a:r>
                      <a:endParaRPr lang="de-DE" sz="16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endParaRPr lang="de-DE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80779493"/>
                  </a:ext>
                </a:extLst>
              </a:tr>
              <a:tr h="60712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Dice</a:t>
                      </a:r>
                      <a:r>
                        <a:rPr lang="de-DE" dirty="0"/>
                        <a:t> Score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0.80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67322"/>
                  </a:ext>
                </a:extLst>
              </a:tr>
            </a:tbl>
          </a:graphicData>
        </a:graphic>
      </p:graphicFrame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B71D960-FC24-776D-CBBB-C7CCADA967D4}"/>
              </a:ext>
            </a:extLst>
          </p:cNvPr>
          <p:cNvGrpSpPr/>
          <p:nvPr/>
        </p:nvGrpSpPr>
        <p:grpSpPr>
          <a:xfrm>
            <a:off x="7740713" y="1457608"/>
            <a:ext cx="1077361" cy="977774"/>
            <a:chOff x="8338242" y="1520982"/>
            <a:chExt cx="1077361" cy="977774"/>
          </a:xfrm>
        </p:grpSpPr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E8C0F475-AA79-9949-0085-6599B1714BC0}"/>
                </a:ext>
              </a:extLst>
            </p:cNvPr>
            <p:cNvCxnSpPr>
              <a:cxnSpLocks/>
            </p:cNvCxnSpPr>
            <p:nvPr/>
          </p:nvCxnSpPr>
          <p:spPr>
            <a:xfrm>
              <a:off x="8338242" y="1520982"/>
              <a:ext cx="1077361" cy="9777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CE2127B2-038B-5ED3-FC8B-396F8AA1C5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38242" y="1531545"/>
              <a:ext cx="1003554" cy="96721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5C36DB3-1A07-4C4A-E187-52BEBC9F3F3E}"/>
              </a:ext>
            </a:extLst>
          </p:cNvPr>
          <p:cNvGrpSpPr/>
          <p:nvPr/>
        </p:nvGrpSpPr>
        <p:grpSpPr>
          <a:xfrm>
            <a:off x="7740713" y="4606705"/>
            <a:ext cx="1077361" cy="977774"/>
            <a:chOff x="8338242" y="1520982"/>
            <a:chExt cx="1077361" cy="977774"/>
          </a:xfrm>
        </p:grpSpPr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2DE34191-3957-F8B5-EAF5-2CEEA2F68BF1}"/>
                </a:ext>
              </a:extLst>
            </p:cNvPr>
            <p:cNvCxnSpPr>
              <a:cxnSpLocks/>
            </p:cNvCxnSpPr>
            <p:nvPr/>
          </p:nvCxnSpPr>
          <p:spPr>
            <a:xfrm>
              <a:off x="8338242" y="1520982"/>
              <a:ext cx="1077361" cy="9777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E12237B-BE3C-A01E-4D6F-B495EA76D5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38242" y="1531545"/>
              <a:ext cx="1003554" cy="96721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57D1C862-8761-BBEE-60FA-CFE6CDB8EFC5}"/>
              </a:ext>
            </a:extLst>
          </p:cNvPr>
          <p:cNvGrpSpPr/>
          <p:nvPr/>
        </p:nvGrpSpPr>
        <p:grpSpPr>
          <a:xfrm>
            <a:off x="9773908" y="1468171"/>
            <a:ext cx="1077361" cy="977774"/>
            <a:chOff x="8338242" y="1520982"/>
            <a:chExt cx="1077361" cy="977774"/>
          </a:xfrm>
        </p:grpSpPr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2D522409-49FB-7AC3-69DD-ED2FB56E0AF1}"/>
                </a:ext>
              </a:extLst>
            </p:cNvPr>
            <p:cNvCxnSpPr>
              <a:cxnSpLocks/>
            </p:cNvCxnSpPr>
            <p:nvPr/>
          </p:nvCxnSpPr>
          <p:spPr>
            <a:xfrm>
              <a:off x="8338242" y="1520982"/>
              <a:ext cx="1077361" cy="9777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2830033C-EC8D-2DCB-4C95-EF28F7EEF8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38242" y="1531545"/>
              <a:ext cx="1003554" cy="96721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41815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29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325925" y="2723356"/>
            <a:ext cx="114476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chemeClr val="bg1"/>
                </a:solidFill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3368622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Final </a:t>
            </a:r>
            <a:r>
              <a:rPr lang="de-DE" sz="1400" b="1" dirty="0" err="1">
                <a:solidFill>
                  <a:schemeClr val="bg1"/>
                </a:solidFill>
              </a:rPr>
              <a:t>presentation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PD</a:t>
            </a:r>
            <a:r>
              <a:rPr lang="de-DE" sz="1300" b="1" dirty="0">
                <a:solidFill>
                  <a:schemeClr val="bg1"/>
                </a:solidFill>
              </a:rPr>
              <a:t> </a:t>
            </a:r>
            <a:r>
              <a:rPr lang="de-DE" sz="1300" dirty="0">
                <a:solidFill>
                  <a:schemeClr val="bg1"/>
                </a:solidFill>
              </a:rPr>
              <a:t>Dr. Karl Rohr, Christian Ritter,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Marie-Claire Indilewitsch, Helen Jade, Maribel Schneider,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20.07.2022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4D96FE-B821-4534-8CD7-BF83D49A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325925" y="2723356"/>
            <a:ext cx="114476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chemeClr val="bg1"/>
                </a:solidFill>
              </a:rPr>
              <a:t>Summary- </a:t>
            </a:r>
            <a:r>
              <a:rPr lang="de-DE" sz="6600" dirty="0" err="1">
                <a:solidFill>
                  <a:schemeClr val="bg1"/>
                </a:solidFill>
              </a:rPr>
              <a:t>the</a:t>
            </a:r>
            <a:r>
              <a:rPr lang="de-DE" sz="6600" dirty="0">
                <a:solidFill>
                  <a:schemeClr val="bg1"/>
                </a:solidFill>
              </a:rPr>
              <a:t> </a:t>
            </a:r>
            <a:r>
              <a:rPr lang="de-DE" sz="6600" dirty="0" err="1">
                <a:solidFill>
                  <a:schemeClr val="bg1"/>
                </a:solidFill>
              </a:rPr>
              <a:t>perfect</a:t>
            </a:r>
            <a:r>
              <a:rPr lang="de-DE" sz="6600" dirty="0">
                <a:solidFill>
                  <a:schemeClr val="bg1"/>
                </a:solidFill>
              </a:rPr>
              <a:t> recipe</a:t>
            </a:r>
          </a:p>
        </p:txBody>
      </p:sp>
    </p:spTree>
    <p:extLst>
      <p:ext uri="{BB962C8B-B14F-4D97-AF65-F5344CB8AC3E}">
        <p14:creationId xmlns:p14="http://schemas.microsoft.com/office/powerpoint/2010/main" val="33128247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24467" y="3737701"/>
            <a:ext cx="609861" cy="609861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8705" y="6446837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200" smtClean="0"/>
              <a:t>31</a:t>
            </a:fld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D3AB0C-6016-E8C9-7C69-EBC9E27B42C3}"/>
              </a:ext>
            </a:extLst>
          </p:cNvPr>
          <p:cNvSpPr/>
          <p:nvPr/>
        </p:nvSpPr>
        <p:spPr>
          <a:xfrm>
            <a:off x="0" y="1062399"/>
            <a:ext cx="12195014" cy="1485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194" y="2482235"/>
            <a:ext cx="1655777" cy="10581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4F4A1-C083-5CA3-1ACC-44358E430F7A}"/>
              </a:ext>
            </a:extLst>
          </p:cNvPr>
          <p:cNvSpPr txBox="1"/>
          <p:nvPr/>
        </p:nvSpPr>
        <p:spPr>
          <a:xfrm>
            <a:off x="264314" y="1276896"/>
            <a:ext cx="34738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spc="-50" dirty="0"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N2DH-GOWT1</a:t>
            </a:r>
            <a:br>
              <a:rPr lang="en-GB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(first dataset)</a:t>
            </a:r>
            <a:br>
              <a:rPr lang="de-DE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03CBF-C09A-BA38-1414-BABD18D83D56}"/>
              </a:ext>
            </a:extLst>
          </p:cNvPr>
          <p:cNvSpPr txBox="1"/>
          <p:nvPr/>
        </p:nvSpPr>
        <p:spPr>
          <a:xfrm>
            <a:off x="358554" y="4804674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marL="285750" indent="-285750">
              <a:buClr>
                <a:srgbClr val="CA93A7"/>
              </a:buClr>
            </a:pP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D0C908-2048-5BC2-0E20-906EC58E3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246" y="2263241"/>
            <a:ext cx="1437100" cy="14351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43B09E-D7D9-CEDB-46BF-BB59BDA04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0687" y="2438322"/>
            <a:ext cx="1484605" cy="11323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789AA1-2E4D-A753-1242-769C40E9CED5}"/>
              </a:ext>
            </a:extLst>
          </p:cNvPr>
          <p:cNvSpPr txBox="1"/>
          <p:nvPr/>
        </p:nvSpPr>
        <p:spPr>
          <a:xfrm>
            <a:off x="5260358" y="1234791"/>
            <a:ext cx="159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spc="-50" dirty="0"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NIH3T3</a:t>
            </a:r>
          </a:p>
          <a:p>
            <a:pPr algn="ctr"/>
            <a:r>
              <a: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de-DE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</a:t>
            </a:r>
            <a:r>
              <a: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FE0338-EC38-32C2-45AA-5327347A5708}"/>
              </a:ext>
            </a:extLst>
          </p:cNvPr>
          <p:cNvSpPr txBox="1"/>
          <p:nvPr/>
        </p:nvSpPr>
        <p:spPr>
          <a:xfrm>
            <a:off x="4161406" y="4508310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dirty="0" err="1"/>
              <a:t>Preprocessing</a:t>
            </a:r>
            <a:r>
              <a:rPr lang="de-DE" dirty="0"/>
              <a:t>:</a:t>
            </a:r>
          </a:p>
          <a:p>
            <a:r>
              <a:rPr lang="de-DE" dirty="0"/>
              <a:t>Otsu:</a:t>
            </a:r>
          </a:p>
          <a:p>
            <a:r>
              <a:rPr lang="de-DE" dirty="0"/>
              <a:t>Final </a:t>
            </a:r>
            <a:r>
              <a:rPr lang="de-DE" dirty="0" err="1"/>
              <a:t>Dice</a:t>
            </a:r>
            <a:r>
              <a:rPr lang="de-DE" dirty="0"/>
              <a:t> Score:</a:t>
            </a:r>
          </a:p>
          <a:p>
            <a:endParaRPr lang="de-DE" dirty="0"/>
          </a:p>
        </p:txBody>
      </p:sp>
      <p:pic>
        <p:nvPicPr>
          <p:cNvPr id="25" name="Graphic 24" descr="Rat outline">
            <a:extLst>
              <a:ext uri="{FF2B5EF4-FFF2-40B4-BE49-F238E27FC236}">
                <a16:creationId xmlns:a16="http://schemas.microsoft.com/office/drawing/2014/main" id="{F7506ED6-92C6-242C-5997-3A813F042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05495" y="3754379"/>
            <a:ext cx="576507" cy="576507"/>
          </a:xfrm>
          <a:prstGeom prst="rect">
            <a:avLst/>
          </a:prstGeom>
        </p:spPr>
      </p:pic>
      <p:pic>
        <p:nvPicPr>
          <p:cNvPr id="26" name="Graphic 25" descr="Rat outline">
            <a:extLst>
              <a:ext uri="{FF2B5EF4-FFF2-40B4-BE49-F238E27FC236}">
                <a16:creationId xmlns:a16="http://schemas.microsoft.com/office/drawing/2014/main" id="{67D4840D-32A1-7F55-796A-1921D77198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64495" y="3798798"/>
            <a:ext cx="576507" cy="57650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1FF2B6-4891-7DB6-5082-C24CC13814F1}"/>
              </a:ext>
            </a:extLst>
          </p:cNvPr>
          <p:cNvCxnSpPr>
            <a:cxnSpLocks/>
          </p:cNvCxnSpPr>
          <p:nvPr/>
        </p:nvCxnSpPr>
        <p:spPr>
          <a:xfrm>
            <a:off x="3832399" y="1062399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D05A0-7A76-8BF7-43B5-1935F28239C3}"/>
              </a:ext>
            </a:extLst>
          </p:cNvPr>
          <p:cNvCxnSpPr>
            <a:cxnSpLocks/>
          </p:cNvCxnSpPr>
          <p:nvPr/>
        </p:nvCxnSpPr>
        <p:spPr>
          <a:xfrm>
            <a:off x="8031698" y="1062398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0C2635A-ECF7-9068-6F8C-778F7A140AE9}"/>
              </a:ext>
            </a:extLst>
          </p:cNvPr>
          <p:cNvSpPr txBox="1"/>
          <p:nvPr/>
        </p:nvSpPr>
        <p:spPr>
          <a:xfrm>
            <a:off x="2149758" y="6392361"/>
            <a:ext cx="284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N: </a:t>
            </a:r>
            <a:r>
              <a:rPr lang="de-DE" sz="1200" dirty="0" err="1">
                <a:solidFill>
                  <a:schemeClr val="bg1"/>
                </a:solidFill>
              </a:rPr>
              <a:t>nuclear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F9847-DEB3-A84D-7E93-ED7915F7F84B}"/>
              </a:ext>
            </a:extLst>
          </p:cNvPr>
          <p:cNvSpPr txBox="1"/>
          <p:nvPr/>
        </p:nvSpPr>
        <p:spPr>
          <a:xfrm>
            <a:off x="6026218" y="6400799"/>
            <a:ext cx="15850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H: high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FDD9E-C987-27A0-1963-B49A23B7A87C}"/>
              </a:ext>
            </a:extLst>
          </p:cNvPr>
          <p:cNvSpPr txBox="1"/>
          <p:nvPr/>
        </p:nvSpPr>
        <p:spPr>
          <a:xfrm>
            <a:off x="8335247" y="6216004"/>
            <a:ext cx="2036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200" dirty="0">
              <a:solidFill>
                <a:schemeClr val="bg1"/>
              </a:solidFill>
            </a:endParaRPr>
          </a:p>
          <a:p>
            <a:r>
              <a:rPr lang="de-DE" sz="1200" dirty="0">
                <a:solidFill>
                  <a:schemeClr val="bg1"/>
                </a:solidFill>
              </a:rPr>
              <a:t>L: </a:t>
            </a:r>
            <a:r>
              <a:rPr lang="de-DE" sz="1200" dirty="0" err="1">
                <a:solidFill>
                  <a:schemeClr val="bg1"/>
                </a:solidFill>
              </a:rPr>
              <a:t>low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238DD-6E4A-AF46-E85E-75D3EF13E3F4}"/>
              </a:ext>
            </a:extLst>
          </p:cNvPr>
          <p:cNvSpPr txBox="1"/>
          <p:nvPr/>
        </p:nvSpPr>
        <p:spPr>
          <a:xfrm>
            <a:off x="3645701" y="6414842"/>
            <a:ext cx="222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2D: </a:t>
            </a:r>
            <a:r>
              <a:rPr lang="de-DE" sz="1200" dirty="0" err="1">
                <a:solidFill>
                  <a:schemeClr val="bg1"/>
                </a:solidFill>
              </a:rPr>
              <a:t>two</a:t>
            </a:r>
            <a:r>
              <a:rPr lang="de-DE" sz="1200" dirty="0">
                <a:solidFill>
                  <a:schemeClr val="bg1"/>
                </a:solidFill>
              </a:rPr>
              <a:t>-dimensional</a:t>
            </a:r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01119574-8124-7AB7-9CBF-70D77631C532}"/>
              </a:ext>
            </a:extLst>
          </p:cNvPr>
          <p:cNvSpPr/>
          <p:nvPr/>
        </p:nvSpPr>
        <p:spPr>
          <a:xfrm>
            <a:off x="1728085" y="2853075"/>
            <a:ext cx="439355" cy="316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390BA250-354F-E4C5-E162-562ABB8B1674}"/>
              </a:ext>
            </a:extLst>
          </p:cNvPr>
          <p:cNvSpPr/>
          <p:nvPr/>
        </p:nvSpPr>
        <p:spPr>
          <a:xfrm>
            <a:off x="5680894" y="2763648"/>
            <a:ext cx="439355" cy="316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Pfeil: nach rechts 28">
            <a:extLst>
              <a:ext uri="{FF2B5EF4-FFF2-40B4-BE49-F238E27FC236}">
                <a16:creationId xmlns:a16="http://schemas.microsoft.com/office/drawing/2014/main" id="{F1B38E29-DB5C-531A-D3E3-424C13E96E4D}"/>
              </a:ext>
            </a:extLst>
          </p:cNvPr>
          <p:cNvSpPr/>
          <p:nvPr/>
        </p:nvSpPr>
        <p:spPr>
          <a:xfrm>
            <a:off x="9922395" y="2834492"/>
            <a:ext cx="439355" cy="316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4231" y="1211033"/>
            <a:ext cx="2366188" cy="593674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36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(third dataset)</a:t>
            </a:r>
            <a:b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66A7EDC-8734-865F-BB7D-06ABAA79A22D}"/>
              </a:ext>
            </a:extLst>
          </p:cNvPr>
          <p:cNvSpPr txBox="1"/>
          <p:nvPr/>
        </p:nvSpPr>
        <p:spPr>
          <a:xfrm>
            <a:off x="5188144" y="187116"/>
            <a:ext cx="4445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A94ABE3F-F9E5-3318-4E20-885EF280A5BD}"/>
              </a:ext>
            </a:extLst>
          </p:cNvPr>
          <p:cNvSpPr txBox="1"/>
          <p:nvPr/>
        </p:nvSpPr>
        <p:spPr>
          <a:xfrm>
            <a:off x="352958" y="4515682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dirty="0" err="1"/>
              <a:t>Preprocessing</a:t>
            </a:r>
            <a:r>
              <a:rPr lang="de-DE" dirty="0"/>
              <a:t>:</a:t>
            </a:r>
          </a:p>
          <a:p>
            <a:r>
              <a:rPr lang="de-DE" dirty="0"/>
              <a:t>Otsu:</a:t>
            </a:r>
          </a:p>
          <a:p>
            <a:r>
              <a:rPr lang="de-DE" dirty="0"/>
              <a:t>Final </a:t>
            </a:r>
            <a:r>
              <a:rPr lang="de-DE" dirty="0" err="1"/>
              <a:t>Dice</a:t>
            </a:r>
            <a:r>
              <a:rPr lang="de-DE" dirty="0"/>
              <a:t> Score:</a:t>
            </a:r>
          </a:p>
          <a:p>
            <a:endParaRPr lang="de-DE" dirty="0"/>
          </a:p>
        </p:txBody>
      </p:sp>
      <p:sp>
        <p:nvSpPr>
          <p:cNvPr id="32" name="TextBox 23">
            <a:extLst>
              <a:ext uri="{FF2B5EF4-FFF2-40B4-BE49-F238E27FC236}">
                <a16:creationId xmlns:a16="http://schemas.microsoft.com/office/drawing/2014/main" id="{DC8CAB5C-D5F1-2589-190A-B27BEB6E463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201461" y="4581340"/>
            <a:ext cx="3813175" cy="1731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dirty="0" err="1"/>
              <a:t>Preprocessing</a:t>
            </a:r>
            <a:r>
              <a:rPr lang="de-DE" dirty="0"/>
              <a:t>:</a:t>
            </a:r>
          </a:p>
          <a:p>
            <a:r>
              <a:rPr lang="de-DE" dirty="0"/>
              <a:t>Otsu:</a:t>
            </a:r>
          </a:p>
          <a:p>
            <a:r>
              <a:rPr lang="de-DE" dirty="0"/>
              <a:t>Final </a:t>
            </a:r>
            <a:r>
              <a:rPr lang="de-DE" dirty="0" err="1"/>
              <a:t>Dice</a:t>
            </a:r>
            <a:r>
              <a:rPr lang="de-DE" dirty="0"/>
              <a:t> Score: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428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2" grpId="0"/>
      <p:bldP spid="24" grpId="0"/>
      <p:bldP spid="4" grpId="0"/>
      <p:bldP spid="23" grpId="0"/>
      <p:bldP spid="6" grpId="0"/>
      <p:bldP spid="7" grpId="0"/>
      <p:bldP spid="2" grpId="0"/>
      <p:bldP spid="31" grpId="0"/>
      <p:bldP spid="3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D25092-CFEF-410B-A976-6AE3026F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Thank you for your attention!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F8586A0-14BA-46BC-AE90-8080FC6C1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31937"/>
          <a:stretch/>
        </p:blipFill>
        <p:spPr>
          <a:xfrm>
            <a:off x="4631936" y="10"/>
            <a:ext cx="7556889" cy="685799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8FBC7E-AA23-49E6-8444-4D19CB72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32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32389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6A4BA3-6B62-46C9-A170-E914721C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AA9021-D5DA-3FAB-B066-965222613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?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92816A2-58BB-1356-DD75-CA5B47D97A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352" y="2251212"/>
            <a:ext cx="10364328" cy="329547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8D61DB5-90A0-73B3-35A7-2A5D4AD42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7075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91978E-3250-1596-C1D3-AEAFECFAA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adaptive </a:t>
            </a:r>
            <a:r>
              <a:rPr lang="de-DE" dirty="0" err="1"/>
              <a:t>thresholing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7DFFD4-FFD2-A972-2369-E22AD9D6B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E40299-6D5E-7276-EF11-391467CE7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0524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>
            <a:extLst>
              <a:ext uri="{FF2B5EF4-FFF2-40B4-BE49-F238E27FC236}">
                <a16:creationId xmlns:a16="http://schemas.microsoft.com/office/drawing/2014/main" id="{E0A28916-52BC-B6EC-EB36-EA8A5D2264F8}"/>
              </a:ext>
            </a:extLst>
          </p:cNvPr>
          <p:cNvSpPr/>
          <p:nvPr/>
        </p:nvSpPr>
        <p:spPr>
          <a:xfrm>
            <a:off x="772357" y="1686757"/>
            <a:ext cx="925226" cy="4793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4FCA1E-CF72-0B6C-51B5-4243B80ED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56271"/>
          </a:xfrm>
        </p:spPr>
        <p:txBody>
          <a:bodyPr/>
          <a:lstStyle/>
          <a:p>
            <a:r>
              <a:rPr lang="de-DE" dirty="0"/>
              <a:t>Hole </a:t>
            </a:r>
            <a:r>
              <a:rPr lang="de-DE" dirty="0" err="1"/>
              <a:t>filling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8740F3-F1F9-9098-E3BD-5F9C1604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36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D7D8D69-77A3-7238-61C0-7BB501E5F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824" y="1464275"/>
            <a:ext cx="2189974" cy="221573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4DC672E-90AA-5500-751B-5804630BE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798" y="1504969"/>
            <a:ext cx="2035215" cy="196661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DB92D7A-BB6E-29B9-9799-2460289CF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013" y="1513543"/>
            <a:ext cx="2035215" cy="197605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DEC6D14-A128-5B37-5242-4A5595D90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3228" y="1464275"/>
            <a:ext cx="2122007" cy="20745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D7821A22-5D11-A682-9BE4-ED9B40085F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9867" y="4229492"/>
            <a:ext cx="1872886" cy="1872886"/>
          </a:xfrm>
          <a:prstGeom prst="rect">
            <a:avLst/>
          </a:prstGeom>
        </p:spPr>
      </p:pic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D70AF739-6755-72DD-9E50-B7C7C08560A6}"/>
              </a:ext>
            </a:extLst>
          </p:cNvPr>
          <p:cNvSpPr/>
          <p:nvPr/>
        </p:nvSpPr>
        <p:spPr>
          <a:xfrm rot="3110772">
            <a:off x="4193454" y="4051173"/>
            <a:ext cx="1491449" cy="248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C21C80C6-ACBE-B920-EB5E-C9A3775E1668}"/>
              </a:ext>
            </a:extLst>
          </p:cNvPr>
          <p:cNvSpPr/>
          <p:nvPr/>
        </p:nvSpPr>
        <p:spPr>
          <a:xfrm rot="7723484">
            <a:off x="7555032" y="4108856"/>
            <a:ext cx="1491449" cy="248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64ECB1E0-929A-F254-A1A7-A217C3332E12}"/>
              </a:ext>
            </a:extLst>
          </p:cNvPr>
          <p:cNvSpPr/>
          <p:nvPr/>
        </p:nvSpPr>
        <p:spPr>
          <a:xfrm>
            <a:off x="9925235" y="1599459"/>
            <a:ext cx="1331650" cy="56669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85541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DC1E22-D089-A93F-D957-07F9F0995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FCC7E0-6CD6-865B-A322-29758B25A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ideas</a:t>
            </a:r>
            <a:r>
              <a:rPr lang="de-DE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Edge </a:t>
            </a:r>
            <a:r>
              <a:rPr lang="de-DE" dirty="0" err="1"/>
              <a:t>detection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clustering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831A4B-3665-9264-402B-1C0476105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3510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1211C6-96DB-A40C-5671-C197625D3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hat es mit 0.00 </a:t>
            </a:r>
            <a:r>
              <a:rPr lang="de-DE" dirty="0" err="1"/>
              <a:t>dice</a:t>
            </a:r>
            <a:r>
              <a:rPr lang="de-DE" dirty="0"/>
              <a:t> </a:t>
            </a:r>
            <a:r>
              <a:rPr lang="de-DE" dirty="0" err="1"/>
              <a:t>scores</a:t>
            </a:r>
            <a:r>
              <a:rPr lang="de-DE" dirty="0"/>
              <a:t> auf sich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D82EB4-C561-2684-B953-7B391F3D3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D538B08-E126-FCF7-50C3-A6980A7A5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1291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EF34C-1CBE-E8F2-3783-ED5C14DFF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  <a:r>
              <a:rPr lang="de-DE" dirty="0" err="1"/>
              <a:t>first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941A9B-E92E-8866-B9DB-439E18915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434F06-1D68-0BB4-E45C-57C3291CC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361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8259838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F4838D-DAEA-4919-BB01-F221F231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1E0B-F06D-41BF-936E-53004AA1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Solution </a:t>
            </a:r>
            <a:r>
              <a:rPr lang="de-DE" dirty="0" err="1"/>
              <a:t>Ideas</a:t>
            </a:r>
            <a:endParaRPr lang="de-DE" dirty="0"/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AF60CAA4-3F59-4B59-9557-B2DF5A5EA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053829"/>
              </p:ext>
            </p:extLst>
          </p:nvPr>
        </p:nvGraphicFramePr>
        <p:xfrm>
          <a:off x="821703" y="2042210"/>
          <a:ext cx="10548594" cy="396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4297">
                  <a:extLst>
                    <a:ext uri="{9D8B030D-6E8A-4147-A177-3AD203B41FA5}">
                      <a16:colId xmlns:a16="http://schemas.microsoft.com/office/drawing/2014/main" val="3242644073"/>
                    </a:ext>
                  </a:extLst>
                </a:gridCol>
                <a:gridCol w="5274297">
                  <a:extLst>
                    <a:ext uri="{9D8B030D-6E8A-4147-A177-3AD203B41FA5}">
                      <a16:colId xmlns:a16="http://schemas.microsoft.com/office/drawing/2014/main" val="2931142639"/>
                    </a:ext>
                  </a:extLst>
                </a:gridCol>
              </a:tblGrid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Challenge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0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Random </a:t>
                      </a:r>
                      <a:r>
                        <a:rPr lang="de-DE" dirty="0" err="1"/>
                        <a:t>noise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, 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2093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Holes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62942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Low </a:t>
                      </a:r>
                      <a:r>
                        <a:rPr lang="de-DE" dirty="0" err="1"/>
                        <a:t>contrast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27231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Reflections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Intensity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clipping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multithresholding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89796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Brightness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1575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BA9109-FEC9-4752-B56E-4C33779A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40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82591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Reflections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C03D41-2573-4687-8975-36FBC4F6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41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9E2B-841F-ED12-01DB-91FFD1FF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Dice score - Issues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0FA2563-90A1-8363-42A8-182C71FA6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818" y="2906485"/>
            <a:ext cx="2535010" cy="232521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121A19-2C4E-AB92-9365-E165508BC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9" y="2362001"/>
            <a:ext cx="3703320" cy="336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621BE1-7D8E-4E9A-49CA-6E042934F733}"/>
              </a:ext>
            </a:extLst>
          </p:cNvPr>
          <p:cNvGrpSpPr/>
          <p:nvPr/>
        </p:nvGrpSpPr>
        <p:grpSpPr>
          <a:xfrm>
            <a:off x="6422570" y="2364675"/>
            <a:ext cx="3703321" cy="3367673"/>
            <a:chOff x="6422572" y="2364676"/>
            <a:chExt cx="3703320" cy="3367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4776E9-0006-8A57-E20C-B9E1EE5ADB16}"/>
                </a:ext>
              </a:extLst>
            </p:cNvPr>
            <p:cNvSpPr/>
            <p:nvPr/>
          </p:nvSpPr>
          <p:spPr>
            <a:xfrm>
              <a:off x="6422572" y="2364676"/>
              <a:ext cx="3703320" cy="3367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532483F-034E-84AE-E984-FF75F708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257" y="2859976"/>
              <a:ext cx="2647950" cy="2371725"/>
            </a:xfrm>
            <a:prstGeom prst="rect">
              <a:avLst/>
            </a:prstGeom>
          </p:spPr>
        </p:pic>
      </p:grp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83A616D-CF5F-4FD0-A0C4-5E6E4661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42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29621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Evaluation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63D78D3-7058-4882-A6C3-763BF393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43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975" y="13790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685993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6" y="2453089"/>
            <a:ext cx="4819089" cy="290268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Express Oct4-GFP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Leica TGS SP5 (confocal microscope)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925B0D-BFED-475D-BB91-9FC6BDAC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44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6073" y="2821609"/>
            <a:ext cx="529045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 (fluorescent dye)</a:t>
            </a:r>
            <a:endParaRPr lang="en-GB" sz="2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Fluorescence microscope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AFCDF8-8DEC-47FE-ADDA-F73A7BAEA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45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7895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524786"/>
            <a:ext cx="4628700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Express H2B-GFP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Olympus IX81 Confocal 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46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1B209-EFA0-FC1E-C181-92084CB5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Otus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0DCAC-D35A-1398-FB49-E61643A7D1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Locate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boundaries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type </a:t>
            </a:r>
            <a:r>
              <a:rPr lang="de-DE" dirty="0" err="1"/>
              <a:t>classification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phenotype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(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shape</a:t>
            </a:r>
            <a:r>
              <a:rPr lang="de-DE" dirty="0"/>
              <a:t>,..)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/>
              <a:t> But not </a:t>
            </a:r>
            <a:r>
              <a:rPr lang="de-DE" b="1" dirty="0" err="1"/>
              <a:t>used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very</a:t>
            </a:r>
            <a:r>
              <a:rPr lang="de-DE" b="1" dirty="0"/>
              <a:t> </a:t>
            </a:r>
            <a:r>
              <a:rPr lang="de-DE" b="1" dirty="0" err="1"/>
              <a:t>complex</a:t>
            </a:r>
            <a:r>
              <a:rPr lang="de-DE" b="1" dirty="0"/>
              <a:t> </a:t>
            </a:r>
            <a:r>
              <a:rPr lang="de-DE" b="1" dirty="0" err="1"/>
              <a:t>images</a:t>
            </a:r>
            <a:r>
              <a:rPr lang="de-DE" b="1" dirty="0"/>
              <a:t> 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DEF0D-D832-05AD-920B-892A45BB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3247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AF37BD-D3CE-656C-648E-DA56CAE90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7B14B8A-1A0C-4206-614E-68B498FD2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48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EBA3D23-CC44-1FC8-65DA-155C429C1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572470"/>
            <a:ext cx="3261360" cy="105043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BB34D28-8F3D-7FC5-9BE3-9F384E765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548" y="2562742"/>
            <a:ext cx="4076700" cy="109537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8F2D6DD-F78D-4538-EEBF-AFAAAD6EA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798" y="3658117"/>
            <a:ext cx="1600200" cy="47625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6A40478-C6BF-069A-E200-0287F70C5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782" y="4628679"/>
            <a:ext cx="4295775" cy="115252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BE5CAB0-7821-2142-B175-7FA4FDE3CA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80" y="5781204"/>
            <a:ext cx="1647825" cy="485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B46ADB71-4925-FBAD-84FC-1CE731782A71}"/>
                  </a:ext>
                </a:extLst>
              </p:cNvPr>
              <p:cNvSpPr txBox="1"/>
              <p:nvPr/>
            </p:nvSpPr>
            <p:spPr>
              <a:xfrm>
                <a:off x="1097280" y="2147110"/>
                <a:ext cx="3000158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Class </a:t>
                </a:r>
                <a:r>
                  <a:rPr lang="de-DE" u="sng" dirty="0" err="1"/>
                  <a:t>probabilities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u="sng" dirty="0"/>
                  <a:t>):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B46ADB71-4925-FBAD-84FC-1CE731782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2147110"/>
                <a:ext cx="3000158" cy="381515"/>
              </a:xfrm>
              <a:prstGeom prst="rect">
                <a:avLst/>
              </a:prstGeom>
              <a:blipFill>
                <a:blip r:embed="rId7"/>
                <a:stretch>
                  <a:fillRect l="-1626" t="-6349" b="-222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76585F5-E737-A51B-5042-61FF6A71871F}"/>
                  </a:ext>
                </a:extLst>
              </p:cNvPr>
              <p:cNvSpPr txBox="1"/>
              <p:nvPr/>
            </p:nvSpPr>
            <p:spPr>
              <a:xfrm>
                <a:off x="5785798" y="2147110"/>
                <a:ext cx="5369882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Class </a:t>
                </a:r>
                <a:r>
                  <a:rPr lang="de-DE" u="sng" dirty="0" err="1"/>
                  <a:t>mean</a:t>
                </a:r>
                <a:r>
                  <a:rPr lang="de-DE" u="sng" dirty="0"/>
                  <a:t> </a:t>
                </a:r>
                <a:r>
                  <a:rPr lang="de-DE" u="sng" dirty="0" err="1"/>
                  <a:t>levels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u="sng" dirty="0"/>
                  <a:t>) and total </a:t>
                </a:r>
                <a:r>
                  <a:rPr lang="de-DE" u="sng" dirty="0" err="1"/>
                  <a:t>mean</a:t>
                </a:r>
                <a:r>
                  <a:rPr lang="de-DE" u="sng" dirty="0"/>
                  <a:t> </a:t>
                </a:r>
                <a:r>
                  <a:rPr lang="de-DE" u="sng" dirty="0" err="1"/>
                  <a:t>level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u="sng" dirty="0"/>
                  <a:t>):</a:t>
                </a: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76585F5-E737-A51B-5042-61FF6A718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798" y="2147110"/>
                <a:ext cx="5369882" cy="381515"/>
              </a:xfrm>
              <a:prstGeom prst="rect">
                <a:avLst/>
              </a:prstGeom>
              <a:blipFill>
                <a:blip r:embed="rId8"/>
                <a:stretch>
                  <a:fillRect l="-908" t="-6349" b="-222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31EF47DB-148A-34ED-B271-B3EEB69E91FD}"/>
                  </a:ext>
                </a:extLst>
              </p:cNvPr>
              <p:cNvSpPr txBox="1"/>
              <p:nvPr/>
            </p:nvSpPr>
            <p:spPr>
              <a:xfrm>
                <a:off x="1060989" y="4289857"/>
                <a:ext cx="5018011" cy="395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Class </a:t>
                </a:r>
                <a:r>
                  <a:rPr lang="de-DE" u="sng" dirty="0" err="1"/>
                  <a:t>variances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u="sng" dirty="0"/>
                  <a:t>) and total </a:t>
                </a:r>
                <a:r>
                  <a:rPr lang="de-DE" u="sng" dirty="0" err="1"/>
                  <a:t>variance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u="sng" dirty="0"/>
                  <a:t>):</a:t>
                </a: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31EF47DB-148A-34ED-B271-B3EEB69E9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989" y="4289857"/>
                <a:ext cx="5018011" cy="395749"/>
              </a:xfrm>
              <a:prstGeom prst="rect">
                <a:avLst/>
              </a:prstGeom>
              <a:blipFill>
                <a:blip r:embed="rId9"/>
                <a:stretch>
                  <a:fillRect l="-972" t="-6154" b="-2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A9D9F819-651C-C62B-CE55-5512D73FBCC5}"/>
                  </a:ext>
                </a:extLst>
              </p:cNvPr>
              <p:cNvSpPr txBox="1"/>
              <p:nvPr/>
            </p:nvSpPr>
            <p:spPr>
              <a:xfrm>
                <a:off x="7385998" y="4483499"/>
                <a:ext cx="6094070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Number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gray</a:t>
                </a:r>
                <a:r>
                  <a:rPr lang="de-DE" sz="1600" dirty="0"/>
                  <a:t> </a:t>
                </a:r>
                <a:r>
                  <a:rPr lang="de-DE" sz="1600" dirty="0" err="1"/>
                  <a:t>levels</a:t>
                </a:r>
                <a:r>
                  <a:rPr lang="de-DE" sz="1600" dirty="0"/>
                  <a:t> in </a:t>
                </a:r>
                <a:r>
                  <a:rPr lang="de-DE" sz="1600" dirty="0" err="1"/>
                  <a:t>the</a:t>
                </a:r>
                <a:r>
                  <a:rPr lang="de-DE" sz="1600" dirty="0"/>
                  <a:t> </a:t>
                </a:r>
                <a:r>
                  <a:rPr lang="de-DE" sz="1600" dirty="0" err="1"/>
                  <a:t>picture</a:t>
                </a:r>
                <a:endParaRPr lang="de-DE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Number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pixels</a:t>
                </a:r>
                <a:r>
                  <a:rPr lang="de-DE" sz="1600" dirty="0"/>
                  <a:t> at </a:t>
                </a:r>
                <a:r>
                  <a:rPr lang="de-DE" sz="1600" dirty="0" err="1"/>
                  <a:t>level</a:t>
                </a:r>
                <a:r>
                  <a:rPr lang="de-DE" sz="1600" dirty="0"/>
                  <a:t> i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Total </a:t>
                </a:r>
                <a:r>
                  <a:rPr lang="de-DE" sz="1600" dirty="0" err="1"/>
                  <a:t>number</a:t>
                </a:r>
                <a:r>
                  <a:rPr lang="de-DE" sz="1600" dirty="0"/>
                  <a:t>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pixels</a:t>
                </a:r>
                <a:endParaRPr lang="de-DE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</a:t>
                </a:r>
                <a:r>
                  <a:rPr lang="de-DE" sz="1600" dirty="0" err="1"/>
                  <a:t>Probability</a:t>
                </a:r>
                <a:r>
                  <a:rPr lang="de-DE" sz="1600" dirty="0"/>
                  <a:t>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level</a:t>
                </a:r>
                <a:r>
                  <a:rPr lang="de-DE" sz="1600" dirty="0"/>
                  <a:t> i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Threshold </a:t>
                </a:r>
                <a:r>
                  <a:rPr lang="de-DE" sz="1600" dirty="0" err="1"/>
                  <a:t>intensity</a:t>
                </a:r>
                <a:endParaRPr lang="de-DE" sz="1600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A9D9F819-651C-C62B-CE55-5512D73FB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998" y="4483499"/>
                <a:ext cx="6094070" cy="1323439"/>
              </a:xfrm>
              <a:prstGeom prst="rect">
                <a:avLst/>
              </a:prstGeom>
              <a:blipFill>
                <a:blip r:embed="rId10"/>
                <a:stretch>
                  <a:fillRect t="-1376" b="-458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B414117B-6EFD-56AF-1637-59E60CA86812}"/>
                  </a:ext>
                </a:extLst>
              </p:cNvPr>
              <p:cNvSpPr txBox="1"/>
              <p:nvPr/>
            </p:nvSpPr>
            <p:spPr>
              <a:xfrm>
                <a:off x="7328123" y="5792281"/>
                <a:ext cx="1234718" cy="24622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B414117B-6EFD-56AF-1637-59E60CA8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123" y="5792281"/>
                <a:ext cx="1234718" cy="246221"/>
              </a:xfrm>
              <a:prstGeom prst="rect">
                <a:avLst/>
              </a:prstGeom>
              <a:blipFill>
                <a:blip r:embed="rId11"/>
                <a:stretch>
                  <a:fillRect b="-34146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feld 20">
            <a:extLst>
              <a:ext uri="{FF2B5EF4-FFF2-40B4-BE49-F238E27FC236}">
                <a16:creationId xmlns:a16="http://schemas.microsoft.com/office/drawing/2014/main" id="{0CC44BC6-4DFC-15C0-3DED-EB978527CF1C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9981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A3A40F-3BA1-7F6E-682F-45D860DAC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7C6301-3532-5EDB-7E87-8DDD29F78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49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D4937F0-66AD-06A2-8389-8A106D14A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878" y="2355474"/>
            <a:ext cx="2881772" cy="189869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DD1861E-CE7C-9D9E-3EA2-ECA869E2E9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88"/>
          <a:stretch/>
        </p:blipFill>
        <p:spPr>
          <a:xfrm>
            <a:off x="8446053" y="2479652"/>
            <a:ext cx="2878453" cy="189869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3B524A2-7FBE-FD9F-F1D4-5A8119503B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35"/>
          <a:stretch/>
        </p:blipFill>
        <p:spPr>
          <a:xfrm>
            <a:off x="1013013" y="2615118"/>
            <a:ext cx="2911351" cy="1763229"/>
          </a:xfrm>
          <a:prstGeom prst="rect">
            <a:avLst/>
          </a:prstGeom>
        </p:spPr>
      </p:pic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5930E449-360B-15EC-D363-CD2B155A4D83}"/>
              </a:ext>
            </a:extLst>
          </p:cNvPr>
          <p:cNvSpPr/>
          <p:nvPr/>
        </p:nvSpPr>
        <p:spPr>
          <a:xfrm>
            <a:off x="8079164" y="3341511"/>
            <a:ext cx="733778" cy="36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0EA89660-AB27-5A13-5A15-3B894217459E}"/>
              </a:ext>
            </a:extLst>
          </p:cNvPr>
          <p:cNvSpPr/>
          <p:nvPr/>
        </p:nvSpPr>
        <p:spPr>
          <a:xfrm flipH="1">
            <a:off x="3190586" y="3341511"/>
            <a:ext cx="733778" cy="36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2FA61242-53BC-2A62-98D4-5AAA478A95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760" y="4603777"/>
            <a:ext cx="4714702" cy="1617631"/>
          </a:xfrm>
          <a:prstGeom prst="rect">
            <a:avLst/>
          </a:prstGeom>
        </p:spPr>
      </p:pic>
      <p:pic>
        <p:nvPicPr>
          <p:cNvPr id="18" name="Grafik 17" descr="Ein Bild, das Text enthält.&#10;&#10;Automatisch generierte Beschreibung">
            <a:extLst>
              <a:ext uri="{FF2B5EF4-FFF2-40B4-BE49-F238E27FC236}">
                <a16:creationId xmlns:a16="http://schemas.microsoft.com/office/drawing/2014/main" id="{E21CA2D9-DDBC-EFC5-D88D-C8190C5C7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13" y="4603777"/>
            <a:ext cx="4738515" cy="1617631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6B65BBAE-23B1-3570-C073-76B5C2D7D3A4}"/>
              </a:ext>
            </a:extLst>
          </p:cNvPr>
          <p:cNvSpPr txBox="1"/>
          <p:nvPr/>
        </p:nvSpPr>
        <p:spPr>
          <a:xfrm>
            <a:off x="1013013" y="649090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http://www.labbookpages.co.uk/software/imgProc/otsuThreshold.html</a:t>
            </a:r>
          </a:p>
        </p:txBody>
      </p:sp>
    </p:spTree>
    <p:extLst>
      <p:ext uri="{BB962C8B-B14F-4D97-AF65-F5344CB8AC3E}">
        <p14:creationId xmlns:p14="http://schemas.microsoft.com/office/powerpoint/2010/main" val="2343122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4232" y="144812"/>
            <a:ext cx="2366188" cy="593674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(third dataset)</a:t>
            </a:r>
            <a:b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22395" y="4025956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3056" y="4770205"/>
            <a:ext cx="3812886" cy="1732846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endParaRPr lang="en-GB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8705" y="6446837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200" smtClean="0"/>
              <a:t>5</a:t>
            </a:fld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D3AB0C-6016-E8C9-7C69-EBC9E27B42C3}"/>
              </a:ext>
            </a:extLst>
          </p:cNvPr>
          <p:cNvSpPr/>
          <p:nvPr/>
        </p:nvSpPr>
        <p:spPr>
          <a:xfrm>
            <a:off x="0" y="1062399"/>
            <a:ext cx="12195014" cy="1485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056" y="1512268"/>
            <a:ext cx="3574180" cy="22841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4F4A1-C083-5CA3-1ACC-44358E430F7A}"/>
              </a:ext>
            </a:extLst>
          </p:cNvPr>
          <p:cNvSpPr txBox="1"/>
          <p:nvPr/>
        </p:nvSpPr>
        <p:spPr>
          <a:xfrm>
            <a:off x="358554" y="155871"/>
            <a:ext cx="34738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N2DH-GOWT1</a:t>
            </a:r>
            <a:br>
              <a:rPr lang="en-GB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(first dataset)</a:t>
            </a:r>
            <a:br>
              <a:rPr lang="de-DE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03CBF-C09A-BA38-1414-BABD18D83D56}"/>
              </a:ext>
            </a:extLst>
          </p:cNvPr>
          <p:cNvSpPr txBox="1"/>
          <p:nvPr/>
        </p:nvSpPr>
        <p:spPr>
          <a:xfrm>
            <a:off x="448195" y="4702782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marL="285750" indent="-285750">
              <a:buClr>
                <a:srgbClr val="CA93A7"/>
              </a:buClr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Noise  </a:t>
            </a:r>
          </a:p>
          <a:p>
            <a:pPr marL="285750" indent="-285750">
              <a:buClr>
                <a:srgbClr val="CA93A7"/>
              </a:buClr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Low </a:t>
            </a:r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contrast</a:t>
            </a:r>
            <a:endParaRPr lang="de-DE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Clr>
                <a:srgbClr val="CA93A7"/>
              </a:buClr>
            </a:pP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D0C908-2048-5BC2-0E20-906EC58E3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192" y="1352434"/>
            <a:ext cx="2804639" cy="28007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43B09E-D7D9-CEDB-46BF-BB59BDA04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4286" y="1463953"/>
            <a:ext cx="3403864" cy="25962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789AA1-2E4D-A753-1242-769C40E9CED5}"/>
              </a:ext>
            </a:extLst>
          </p:cNvPr>
          <p:cNvSpPr txBox="1"/>
          <p:nvPr/>
        </p:nvSpPr>
        <p:spPr>
          <a:xfrm>
            <a:off x="5260360" y="122692"/>
            <a:ext cx="159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NIH3T3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FE0338-EC38-32C2-45AA-5327347A5708}"/>
              </a:ext>
            </a:extLst>
          </p:cNvPr>
          <p:cNvSpPr txBox="1"/>
          <p:nvPr/>
        </p:nvSpPr>
        <p:spPr>
          <a:xfrm>
            <a:off x="4351880" y="4755956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sz="2000" dirty="0" err="1"/>
              <a:t>Brightness</a:t>
            </a:r>
            <a:r>
              <a:rPr lang="de-DE" sz="2000" dirty="0"/>
              <a:t> </a:t>
            </a:r>
          </a:p>
          <a:p>
            <a:r>
              <a:rPr lang="de-DE" sz="2000" dirty="0" err="1"/>
              <a:t>Reflection</a:t>
            </a:r>
            <a:endParaRPr lang="de-DE" sz="2000" dirty="0"/>
          </a:p>
        </p:txBody>
      </p:sp>
      <p:pic>
        <p:nvPicPr>
          <p:cNvPr id="25" name="Graphic 24" descr="Rat outline">
            <a:extLst>
              <a:ext uri="{FF2B5EF4-FFF2-40B4-BE49-F238E27FC236}">
                <a16:creationId xmlns:a16="http://schemas.microsoft.com/office/drawing/2014/main" id="{F7506ED6-92C6-242C-5997-3A813F042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59744" y="4153204"/>
            <a:ext cx="576507" cy="576507"/>
          </a:xfrm>
          <a:prstGeom prst="rect">
            <a:avLst/>
          </a:prstGeom>
        </p:spPr>
      </p:pic>
      <p:pic>
        <p:nvPicPr>
          <p:cNvPr id="26" name="Graphic 25" descr="Rat outline">
            <a:extLst>
              <a:ext uri="{FF2B5EF4-FFF2-40B4-BE49-F238E27FC236}">
                <a16:creationId xmlns:a16="http://schemas.microsoft.com/office/drawing/2014/main" id="{67D4840D-32A1-7F55-796A-1921D77198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93852" y="4126275"/>
            <a:ext cx="576507" cy="57650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1FF2B6-4891-7DB6-5082-C24CC13814F1}"/>
              </a:ext>
            </a:extLst>
          </p:cNvPr>
          <p:cNvCxnSpPr>
            <a:cxnSpLocks/>
          </p:cNvCxnSpPr>
          <p:nvPr/>
        </p:nvCxnSpPr>
        <p:spPr>
          <a:xfrm>
            <a:off x="3832399" y="1062399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D05A0-7A76-8BF7-43B5-1935F28239C3}"/>
              </a:ext>
            </a:extLst>
          </p:cNvPr>
          <p:cNvCxnSpPr>
            <a:cxnSpLocks/>
          </p:cNvCxnSpPr>
          <p:nvPr/>
        </p:nvCxnSpPr>
        <p:spPr>
          <a:xfrm>
            <a:off x="8031698" y="1062398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0C2635A-ECF7-9068-6F8C-778F7A140AE9}"/>
              </a:ext>
            </a:extLst>
          </p:cNvPr>
          <p:cNvSpPr txBox="1"/>
          <p:nvPr/>
        </p:nvSpPr>
        <p:spPr>
          <a:xfrm>
            <a:off x="2149758" y="6392361"/>
            <a:ext cx="284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N: </a:t>
            </a:r>
            <a:r>
              <a:rPr lang="de-DE" sz="1200" dirty="0" err="1">
                <a:solidFill>
                  <a:schemeClr val="bg1"/>
                </a:solidFill>
              </a:rPr>
              <a:t>nuclear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F9847-DEB3-A84D-7E93-ED7915F7F84B}"/>
              </a:ext>
            </a:extLst>
          </p:cNvPr>
          <p:cNvSpPr txBox="1"/>
          <p:nvPr/>
        </p:nvSpPr>
        <p:spPr>
          <a:xfrm>
            <a:off x="6026218" y="6400799"/>
            <a:ext cx="15850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H: high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FDD9E-C987-27A0-1963-B49A23B7A87C}"/>
              </a:ext>
            </a:extLst>
          </p:cNvPr>
          <p:cNvSpPr txBox="1"/>
          <p:nvPr/>
        </p:nvSpPr>
        <p:spPr>
          <a:xfrm>
            <a:off x="8335247" y="6216004"/>
            <a:ext cx="2036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200" dirty="0">
              <a:solidFill>
                <a:schemeClr val="bg1"/>
              </a:solidFill>
            </a:endParaRPr>
          </a:p>
          <a:p>
            <a:r>
              <a:rPr lang="de-DE" sz="1200" dirty="0">
                <a:solidFill>
                  <a:schemeClr val="bg1"/>
                </a:solidFill>
              </a:rPr>
              <a:t>L: </a:t>
            </a:r>
            <a:r>
              <a:rPr lang="de-DE" sz="1200" dirty="0" err="1">
                <a:solidFill>
                  <a:schemeClr val="bg1"/>
                </a:solidFill>
              </a:rPr>
              <a:t>low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238DD-6E4A-AF46-E85E-75D3EF13E3F4}"/>
              </a:ext>
            </a:extLst>
          </p:cNvPr>
          <p:cNvSpPr txBox="1"/>
          <p:nvPr/>
        </p:nvSpPr>
        <p:spPr>
          <a:xfrm>
            <a:off x="3645701" y="6414842"/>
            <a:ext cx="222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2D: </a:t>
            </a:r>
            <a:r>
              <a:rPr lang="de-DE" sz="1200" dirty="0" err="1">
                <a:solidFill>
                  <a:schemeClr val="bg1"/>
                </a:solidFill>
              </a:rPr>
              <a:t>two</a:t>
            </a:r>
            <a:r>
              <a:rPr lang="de-DE" sz="1200" dirty="0">
                <a:solidFill>
                  <a:schemeClr val="bg1"/>
                </a:solidFill>
              </a:rPr>
              <a:t>-dimensional</a:t>
            </a:r>
          </a:p>
        </p:txBody>
      </p:sp>
    </p:spTree>
    <p:extLst>
      <p:ext uri="{BB962C8B-B14F-4D97-AF65-F5344CB8AC3E}">
        <p14:creationId xmlns:p14="http://schemas.microsoft.com/office/powerpoint/2010/main" val="217392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22" grpId="0"/>
      <p:bldP spid="24" grpId="0"/>
      <p:bldP spid="4" grpId="0"/>
      <p:bldP spid="23" grpId="0"/>
      <p:bldP spid="6" grpId="0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25910-A579-4B8D-83AC-DD1C8AE4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</a:t>
            </a:r>
            <a:r>
              <a:rPr lang="de-DE" dirty="0" err="1"/>
              <a:t>Discriminant</a:t>
            </a:r>
            <a:r>
              <a:rPr lang="de-DE" dirty="0"/>
              <a:t> </a:t>
            </a:r>
            <a:r>
              <a:rPr lang="de-DE" dirty="0" err="1"/>
              <a:t>Criterion</a:t>
            </a:r>
            <a:r>
              <a:rPr lang="de-DE" dirty="0"/>
              <a:t> </a:t>
            </a:r>
            <a:r>
              <a:rPr lang="de-DE" dirty="0" err="1"/>
              <a:t>Measure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BBEC2B-6C6F-4467-A3B4-9680101A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50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DF290C4-19A8-4305-B289-F74BE2284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9245601" y="2121163"/>
            <a:ext cx="1910080" cy="396907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F57FE3A-0EF3-A30E-9046-539E8894D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589" y="2121164"/>
            <a:ext cx="2940266" cy="4130715"/>
          </a:xfrm>
          <a:prstGeom prst="rect">
            <a:avLst/>
          </a:prstGeom>
        </p:spPr>
      </p:pic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DB3A869D-6065-A70E-63B6-645725C26C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3587411"/>
              </p:ext>
            </p:extLst>
          </p:nvPr>
        </p:nvGraphicFramePr>
        <p:xfrm>
          <a:off x="1097280" y="2913644"/>
          <a:ext cx="4064000" cy="2283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4AB70EA-5C98-B9AD-085E-2B4CAD24867A}"/>
                  </a:ext>
                </a:extLst>
              </p:cNvPr>
              <p:cNvSpPr txBox="1"/>
              <p:nvPr/>
            </p:nvSpPr>
            <p:spPr>
              <a:xfrm flipH="1">
                <a:off x="1097282" y="2913644"/>
                <a:ext cx="4063998" cy="2504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de-DE" sz="2400" u="sng" dirty="0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Criterion </a:t>
                </a:r>
                <a:r>
                  <a:rPr lang="de-DE" sz="2400" u="sng" dirty="0" err="1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measure</a:t>
                </a:r>
                <a:endParaRPr lang="de-DE" sz="2400" u="sng" dirty="0">
                  <a:solidFill>
                    <a:schemeClr val="bg1"/>
                  </a:solidFill>
                  <a:latin typeface="Avenir Next LT Pro (Textkörper)"/>
                  <a:ea typeface="Cambria Math" panose="02040503050406030204" pitchFamily="18" charset="0"/>
                </a:endParaRPr>
              </a:p>
              <a:p>
                <a:pPr lvl="0" algn="ctr"/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Between-class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Total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sSup>
                      <m:sSup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4AB70EA-5C98-B9AD-085E-2B4CAD248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97282" y="2913644"/>
                <a:ext cx="4063998" cy="2504212"/>
              </a:xfrm>
              <a:prstGeom prst="rect">
                <a:avLst/>
              </a:prstGeom>
              <a:blipFill>
                <a:blip r:embed="rId9"/>
                <a:stretch>
                  <a:fillRect t="-1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820449EA-9AB7-6724-20E9-46E36276662F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50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1087-591A-5CD7-2A03-2D012144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328F2-AE32-DC9F-79E2-6A3AD2725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E7BCE-60F3-37DA-8F68-81B5A169C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51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E8AC50-4AB1-935B-4EA0-DDD950718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744" y="1982048"/>
            <a:ext cx="5070512" cy="39741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0EC104-17AD-9F84-6CAD-AC4AEA3E19E2}"/>
              </a:ext>
            </a:extLst>
          </p:cNvPr>
          <p:cNvSpPr/>
          <p:nvPr/>
        </p:nvSpPr>
        <p:spPr>
          <a:xfrm>
            <a:off x="3443591" y="3015574"/>
            <a:ext cx="1322962" cy="3404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6963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1B9A46-1771-4DC0-AF0D-8865F80E0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022950-7CFF-4E6D-8369-F71784284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a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contrast</a:t>
            </a:r>
            <a:r>
              <a:rPr lang="de-DE" dirty="0"/>
              <a:t> -&gt; linear </a:t>
            </a:r>
            <a:r>
              <a:rPr lang="de-DE" dirty="0" err="1"/>
              <a:t>scaling</a:t>
            </a:r>
            <a:r>
              <a:rPr lang="de-DE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AA48F1-58B3-49E4-A8BE-420BF56E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52</a:t>
            </a:fld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678A6E5-7081-4E02-AA23-00E18B762D40}"/>
              </a:ext>
            </a:extLst>
          </p:cNvPr>
          <p:cNvSpPr/>
          <p:nvPr/>
        </p:nvSpPr>
        <p:spPr>
          <a:xfrm>
            <a:off x="3414409" y="3122579"/>
            <a:ext cx="5593404" cy="1998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198776-FF7F-4AEE-B74F-D52B4ED3647B}"/>
                  </a:ext>
                </a:extLst>
              </p:cNvPr>
              <p:cNvSpPr txBox="1"/>
              <p:nvPr/>
            </p:nvSpPr>
            <p:spPr>
              <a:xfrm>
                <a:off x="3972778" y="3604117"/>
                <a:ext cx="5679222" cy="769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000" dirty="0" err="1"/>
                  <a:t>P</a:t>
                </a:r>
                <a:r>
                  <a:rPr lang="de-DE" sz="1600" dirty="0" err="1"/>
                  <a:t>out</a:t>
                </a:r>
                <a:r>
                  <a:rPr lang="de-DE" sz="3000" dirty="0"/>
                  <a:t> = (P</a:t>
                </a:r>
                <a:r>
                  <a:rPr lang="de-DE" sz="1600" dirty="0"/>
                  <a:t>in</a:t>
                </a:r>
                <a:r>
                  <a:rPr lang="de-DE" sz="3000" dirty="0"/>
                  <a:t> – c )(</a:t>
                </a:r>
                <a14:m>
                  <m:oMath xmlns:m="http://schemas.openxmlformats.org/officeDocument/2006/math">
                    <m:r>
                      <a:rPr lang="de-DE" sz="3000" b="0" i="0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de-DE" sz="3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de-DE" sz="3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de-DE" sz="3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den>
                    </m:f>
                  </m:oMath>
                </a14:m>
                <a:r>
                  <a:rPr lang="de-DE" sz="3000" dirty="0"/>
                  <a:t> ) + a </a:t>
                </a: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198776-FF7F-4AEE-B74F-D52B4ED36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778" y="3604117"/>
                <a:ext cx="5679222" cy="769057"/>
              </a:xfrm>
              <a:prstGeom prst="rect">
                <a:avLst/>
              </a:prstGeom>
              <a:blipFill>
                <a:blip r:embed="rId2"/>
                <a:stretch>
                  <a:fillRect l="-2578"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35577218-AAE9-4B42-9BED-DA0225E6DE5B}"/>
              </a:ext>
            </a:extLst>
          </p:cNvPr>
          <p:cNvSpPr txBox="1"/>
          <p:nvPr/>
        </p:nvSpPr>
        <p:spPr>
          <a:xfrm>
            <a:off x="0" y="6565742"/>
            <a:ext cx="59293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https://homepages.inf.ed.ac.uk/rbf/HIPR2/stretch.htm</a:t>
            </a:r>
          </a:p>
        </p:txBody>
      </p:sp>
    </p:spTree>
    <p:extLst>
      <p:ext uri="{BB962C8B-B14F-4D97-AF65-F5344CB8AC3E}">
        <p14:creationId xmlns:p14="http://schemas.microsoft.com/office/powerpoint/2010/main" val="41095204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C6EFA-5EC9-47F6-26F5-38D24A571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8F3BE-EA11-2E30-ABBA-064B5C393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53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51D543E-69E3-D098-DC38-DF105F4BE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1105" y="2108200"/>
            <a:ext cx="4829190" cy="3922486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1A5A96-3B4D-FA06-A2BC-1F0ACE2CAF57}"/>
              </a:ext>
            </a:extLst>
          </p:cNvPr>
          <p:cNvSpPr txBox="1"/>
          <p:nvPr/>
        </p:nvSpPr>
        <p:spPr>
          <a:xfrm>
            <a:off x="30480" y="6534964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https://i.stack.imgur.com/9gIw6.png</a:t>
            </a:r>
          </a:p>
        </p:txBody>
      </p:sp>
    </p:spTree>
    <p:extLst>
      <p:ext uri="{BB962C8B-B14F-4D97-AF65-F5344CB8AC3E}">
        <p14:creationId xmlns:p14="http://schemas.microsoft.com/office/powerpoint/2010/main" val="34923303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D32158-2CA5-31BF-D8FC-AF35DF28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-level 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8D415D-36A0-57F7-2CE2-F607D080C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54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915A1E3-AD62-266A-C19E-A775CA491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059" y="1994446"/>
            <a:ext cx="4028528" cy="423936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3051455-66B7-E606-A4C4-DD5BF9EF0E4E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5E7190DC-B7BA-70C4-9217-EE66272530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3379696"/>
              </p:ext>
            </p:extLst>
          </p:nvPr>
        </p:nvGraphicFramePr>
        <p:xfrm>
          <a:off x="1097280" y="2862024"/>
          <a:ext cx="5845780" cy="2773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E0762E7-84BA-98C0-2722-FAA59221789D}"/>
                  </a:ext>
                </a:extLst>
              </p:cNvPr>
              <p:cNvSpPr txBox="1"/>
              <p:nvPr/>
            </p:nvSpPr>
            <p:spPr>
              <a:xfrm flipH="1">
                <a:off x="1097280" y="2850546"/>
                <a:ext cx="6070601" cy="3022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de-DE" sz="2400" u="sng" dirty="0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Two-level Otsu </a:t>
                </a:r>
                <a:r>
                  <a:rPr lang="de-DE" sz="2400" u="sng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Thresholding</a:t>
                </a:r>
                <a:endParaRPr lang="de-DE" sz="2400" u="sng" dirty="0">
                  <a:solidFill>
                    <a:schemeClr val="bg1"/>
                  </a:solidFill>
                  <a:latin typeface="Avenir Next LT Pro (Textkörper)"/>
                  <a:ea typeface="Cambria Math" panose="02040503050406030204" pitchFamily="18" charset="0"/>
                </a:endParaRPr>
              </a:p>
              <a:p>
                <a:pPr lvl="0" algn="ctr"/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b="0" i="1" baseline="300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i="1" baseline="30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20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i="1" baseline="30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de-DE" sz="20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,2,3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,2,3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Total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E0762E7-84BA-98C0-2722-FAA592217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97280" y="2850546"/>
                <a:ext cx="6070601" cy="3022046"/>
              </a:xfrm>
              <a:prstGeom prst="rect">
                <a:avLst/>
              </a:prstGeom>
              <a:blipFill>
                <a:blip r:embed="rId8"/>
                <a:stretch>
                  <a:fillRect t="-14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7098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DEBA6-4B97-B82B-7E99-DB702F82E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168AE-98A1-13E8-0252-0F6E89598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sz="2800" dirty="0" err="1"/>
              <a:t>Choose</a:t>
            </a:r>
            <a:r>
              <a:rPr lang="de-DE" sz="2800" dirty="0"/>
              <a:t> </a:t>
            </a:r>
            <a:r>
              <a:rPr lang="de-DE" sz="2800" dirty="0" err="1"/>
              <a:t>Filtermask</a:t>
            </a:r>
            <a:endParaRPr lang="de-DE" sz="28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2800" dirty="0" err="1"/>
              <a:t>Convolution</a:t>
            </a:r>
            <a:endParaRPr lang="de-DE" sz="2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400" dirty="0" err="1"/>
              <a:t>Flipping</a:t>
            </a:r>
            <a:r>
              <a:rPr lang="de-DE" sz="2400" dirty="0"/>
              <a:t> </a:t>
            </a:r>
            <a:r>
              <a:rPr lang="de-DE" sz="2400" dirty="0" err="1"/>
              <a:t>filter</a:t>
            </a:r>
            <a:endParaRPr lang="de-DE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400" dirty="0" err="1"/>
              <a:t>Multiplication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filter</a:t>
            </a:r>
            <a:r>
              <a:rPr lang="de-DE" sz="2400" dirty="0"/>
              <a:t> </a:t>
            </a:r>
            <a:r>
              <a:rPr lang="de-DE" sz="2400" dirty="0" err="1"/>
              <a:t>values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image</a:t>
            </a:r>
            <a:r>
              <a:rPr lang="de-DE" sz="2400" dirty="0"/>
              <a:t> </a:t>
            </a:r>
            <a:r>
              <a:rPr lang="de-DE" sz="2400" dirty="0" err="1"/>
              <a:t>intensity</a:t>
            </a:r>
            <a:r>
              <a:rPr lang="de-DE" sz="2400" dirty="0"/>
              <a:t> </a:t>
            </a:r>
            <a:r>
              <a:rPr lang="de-DE" sz="2400" dirty="0" err="1"/>
              <a:t>values</a:t>
            </a:r>
            <a:endParaRPr lang="de-DE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400" dirty="0"/>
              <a:t>Summation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multiplication</a:t>
            </a:r>
            <a:r>
              <a:rPr lang="de-DE" sz="2400" dirty="0"/>
              <a:t> </a:t>
            </a:r>
            <a:r>
              <a:rPr lang="de-DE" sz="2400" dirty="0" err="1"/>
              <a:t>results</a:t>
            </a:r>
            <a:endParaRPr lang="de-DE" sz="2400" dirty="0"/>
          </a:p>
          <a:p>
            <a:pPr lvl="1">
              <a:buFont typeface="Wingdings" panose="05000000000000000000" pitchFamily="2" charset="2"/>
              <a:buChar char="§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D1D45-EC8D-F9F1-4FD1-FCC95D16D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9266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CFFD4-8EA0-4F04-35BE-C30F44C05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385B8-6B95-F657-BCDA-34DE0138D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/>
              <a:t>Why</a:t>
            </a:r>
            <a:r>
              <a:rPr lang="de-DE" b="1" dirty="0"/>
              <a:t>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Monitor </a:t>
            </a:r>
            <a:r>
              <a:rPr lang="de-DE" dirty="0" err="1"/>
              <a:t>health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cells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Proliferation rate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 err="1"/>
              <a:t>How</a:t>
            </a:r>
            <a:r>
              <a:rPr lang="de-DE" b="1" dirty="0"/>
              <a:t>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Edge </a:t>
            </a:r>
            <a:r>
              <a:rPr lang="de-DE" dirty="0" err="1"/>
              <a:t>detection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8DB01-94E1-BBD9-C08C-A78730A18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6911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DD360-11A3-7B0B-A261-D274CB696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53EC555-A32F-BC2D-2271-9529651102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0278233"/>
              </p:ext>
            </p:extLst>
          </p:nvPr>
        </p:nvGraphicFramePr>
        <p:xfrm>
          <a:off x="1036320" y="1737359"/>
          <a:ext cx="10199128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9564">
                  <a:extLst>
                    <a:ext uri="{9D8B030D-6E8A-4147-A177-3AD203B41FA5}">
                      <a16:colId xmlns:a16="http://schemas.microsoft.com/office/drawing/2014/main" val="2225170032"/>
                    </a:ext>
                  </a:extLst>
                </a:gridCol>
                <a:gridCol w="5099564">
                  <a:extLst>
                    <a:ext uri="{9D8B030D-6E8A-4147-A177-3AD203B41FA5}">
                      <a16:colId xmlns:a16="http://schemas.microsoft.com/office/drawing/2014/main" val="2093864142"/>
                    </a:ext>
                  </a:extLst>
                </a:gridCol>
              </a:tblGrid>
              <a:tr h="845820">
                <a:tc>
                  <a:txBody>
                    <a:bodyPr/>
                    <a:lstStyle/>
                    <a:p>
                      <a:r>
                        <a:rPr lang="de-DE" sz="2400" dirty="0"/>
                        <a:t>Other </a:t>
                      </a:r>
                      <a:r>
                        <a:rPr lang="de-DE" sz="2400" dirty="0" err="1"/>
                        <a:t>threshold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methods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Other </a:t>
                      </a:r>
                      <a:r>
                        <a:rPr lang="de-DE" sz="2400" dirty="0" err="1"/>
                        <a:t>segmentation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methods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137107"/>
                  </a:ext>
                </a:extLst>
              </a:tr>
              <a:tr h="845820">
                <a:tc>
                  <a:txBody>
                    <a:bodyPr/>
                    <a:lstStyle/>
                    <a:p>
                      <a:r>
                        <a:rPr lang="de-DE" sz="2400" dirty="0" err="1"/>
                        <a:t>Kittler´s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thresholding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K-</a:t>
                      </a:r>
                      <a:r>
                        <a:rPr lang="de-DE" sz="2400" dirty="0" err="1"/>
                        <a:t>means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957800"/>
                  </a:ext>
                </a:extLst>
              </a:tr>
              <a:tr h="845820">
                <a:tc>
                  <a:txBody>
                    <a:bodyPr/>
                    <a:lstStyle/>
                    <a:p>
                      <a:r>
                        <a:rPr lang="de-DE" sz="2400" dirty="0" err="1"/>
                        <a:t>Kapur´s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thresholding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/>
                        <a:t>Watershed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645621"/>
                  </a:ext>
                </a:extLst>
              </a:tr>
              <a:tr h="845820">
                <a:tc>
                  <a:txBody>
                    <a:bodyPr/>
                    <a:lstStyle/>
                    <a:p>
                      <a:r>
                        <a:rPr lang="de-DE" sz="2400" dirty="0" err="1"/>
                        <a:t>Tsai´s</a:t>
                      </a:r>
                      <a:r>
                        <a:rPr lang="de-DE" sz="2400" dirty="0"/>
                        <a:t> </a:t>
                      </a:r>
                      <a:r>
                        <a:rPr lang="de-DE" sz="2400"/>
                        <a:t>thresholding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Graph </a:t>
                      </a:r>
                      <a:r>
                        <a:rPr lang="de-DE" sz="2400" dirty="0" err="1"/>
                        <a:t>cuts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72248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E899C-0372-80C4-E58C-A8495A466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079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8224029-C841-6975-8742-3954A3578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847C796A-05F2-CD94-F4DD-2FC68980A2B9}"/>
              </a:ext>
            </a:extLst>
          </p:cNvPr>
          <p:cNvSpPr/>
          <p:nvPr/>
        </p:nvSpPr>
        <p:spPr>
          <a:xfrm>
            <a:off x="0" y="0"/>
            <a:ext cx="12192000" cy="1004935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2F42379-B996-8FE6-5FB5-662918256013}"/>
              </a:ext>
            </a:extLst>
          </p:cNvPr>
          <p:cNvSpPr txBox="1"/>
          <p:nvPr/>
        </p:nvSpPr>
        <p:spPr>
          <a:xfrm>
            <a:off x="4707802" y="210079"/>
            <a:ext cx="5332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spc="-5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Our</a:t>
            </a:r>
            <a:r>
              <a:rPr lang="de-DE" dirty="0"/>
              <a:t> </a:t>
            </a:r>
            <a:r>
              <a:rPr lang="de-DE" sz="3200" spc="-5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Expectations</a:t>
            </a:r>
            <a:endParaRPr lang="de-DE" sz="3200" spc="-5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Times New Roman" panose="02020603050405020304" pitchFamily="18" charset="0"/>
            </a:endParaRP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30E095DA-4DB3-D411-6642-F5C01ADA6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665494"/>
              </p:ext>
            </p:extLst>
          </p:nvPr>
        </p:nvGraphicFramePr>
        <p:xfrm>
          <a:off x="1747555" y="1215014"/>
          <a:ext cx="8980798" cy="388699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87850">
                  <a:extLst>
                    <a:ext uri="{9D8B030D-6E8A-4147-A177-3AD203B41FA5}">
                      <a16:colId xmlns:a16="http://schemas.microsoft.com/office/drawing/2014/main" val="3653601320"/>
                    </a:ext>
                  </a:extLst>
                </a:gridCol>
                <a:gridCol w="2318625">
                  <a:extLst>
                    <a:ext uri="{9D8B030D-6E8A-4147-A177-3AD203B41FA5}">
                      <a16:colId xmlns:a16="http://schemas.microsoft.com/office/drawing/2014/main" val="1724910691"/>
                    </a:ext>
                  </a:extLst>
                </a:gridCol>
                <a:gridCol w="2278702">
                  <a:extLst>
                    <a:ext uri="{9D8B030D-6E8A-4147-A177-3AD203B41FA5}">
                      <a16:colId xmlns:a16="http://schemas.microsoft.com/office/drawing/2014/main" val="3658465618"/>
                    </a:ext>
                  </a:extLst>
                </a:gridCol>
                <a:gridCol w="2595621">
                  <a:extLst>
                    <a:ext uri="{9D8B030D-6E8A-4147-A177-3AD203B41FA5}">
                      <a16:colId xmlns:a16="http://schemas.microsoft.com/office/drawing/2014/main" val="3522581052"/>
                    </a:ext>
                  </a:extLst>
                </a:gridCol>
              </a:tblGrid>
              <a:tr h="813863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R w="12700" cmpd="sng">
                      <a:noFill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Challenge</a:t>
                      </a:r>
                    </a:p>
                  </a:txBody>
                  <a:tcPr>
                    <a:lnL w="12700" cmpd="sng">
                      <a:noFill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dirty="0" err="1"/>
                        <a:t>Preprocessing</a:t>
                      </a:r>
                      <a:r>
                        <a:rPr lang="de-DE" sz="1800" dirty="0"/>
                        <a:t> </a:t>
                      </a:r>
                    </a:p>
                    <a:p>
                      <a:pPr algn="ctr"/>
                      <a:r>
                        <a:rPr lang="de-DE" sz="1800" dirty="0" err="1"/>
                        <a:t>method</a:t>
                      </a:r>
                      <a:endParaRPr lang="de-DE" sz="1800" i="1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Otsu </a:t>
                      </a:r>
                      <a:r>
                        <a:rPr lang="de-DE" dirty="0" err="1"/>
                        <a:t>variation</a:t>
                      </a:r>
                      <a:endParaRPr lang="de-DE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6481225"/>
                  </a:ext>
                </a:extLst>
              </a:tr>
              <a:tr h="1046396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N2DH-GOWT1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rgbClr val="CA93A7"/>
                        </a:buClr>
                      </a:pPr>
                      <a:r>
                        <a:rPr lang="de-D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Noise  </a:t>
                      </a:r>
                    </a:p>
                    <a:p>
                      <a:pPr marL="285750" indent="-285750">
                        <a:buClr>
                          <a:srgbClr val="CA93A7"/>
                        </a:buClr>
                      </a:pPr>
                      <a:r>
                        <a:rPr lang="de-D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Low </a:t>
                      </a:r>
                      <a:r>
                        <a:rPr lang="de-DE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contrast</a:t>
                      </a:r>
                      <a:endParaRPr lang="de-DE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285750" indent="-285750">
                        <a:buClr>
                          <a:srgbClr val="CA93A7"/>
                        </a:buClr>
                      </a:pPr>
                      <a:r>
                        <a:rPr lang="de-D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Holes</a:t>
                      </a:r>
                    </a:p>
                    <a:p>
                      <a:pPr algn="ctr"/>
                      <a:endParaRPr lang="de-DE" sz="1600" dirty="0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Filter</a:t>
                      </a:r>
                    </a:p>
                    <a:p>
                      <a:pPr algn="l"/>
                      <a:r>
                        <a:rPr lang="de-DE" sz="16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Histogram</a:t>
                      </a:r>
                      <a:r>
                        <a:rPr lang="de-DE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stretching</a:t>
                      </a:r>
                      <a:endParaRPr lang="de-DE" sz="16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de-DE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hole </a:t>
                      </a:r>
                      <a:r>
                        <a:rPr lang="de-DE" sz="16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filling</a:t>
                      </a:r>
                      <a:endParaRPr lang="de-DE" sz="16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b="0" i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2979968"/>
                  </a:ext>
                </a:extLst>
              </a:tr>
              <a:tr h="959779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NIH3T3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Brightness</a:t>
                      </a:r>
                      <a:r>
                        <a:rPr lang="de-DE" sz="1600" dirty="0"/>
                        <a:t> </a:t>
                      </a:r>
                    </a:p>
                    <a:p>
                      <a:r>
                        <a:rPr lang="de-DE" sz="1600" dirty="0" err="1"/>
                        <a:t>Reflection</a:t>
                      </a:r>
                      <a:endParaRPr lang="de-DE" sz="1600" dirty="0"/>
                    </a:p>
                    <a:p>
                      <a:pPr algn="ctr"/>
                      <a:endParaRPr lang="de-DE" sz="1600" dirty="0"/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i="1" dirty="0"/>
                        <a:t>x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Multithresholding</a:t>
                      </a:r>
                      <a:endParaRPr lang="de-DE" sz="1600" dirty="0"/>
                    </a:p>
                    <a:p>
                      <a:pPr algn="ctr"/>
                      <a:r>
                        <a:rPr lang="de-DE" sz="1600" dirty="0" err="1"/>
                        <a:t>Local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thresholding</a:t>
                      </a:r>
                      <a:endParaRPr lang="de-DE" sz="16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9704882"/>
                  </a:ext>
                </a:extLst>
              </a:tr>
              <a:tr h="1046556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N2DL-HeLa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…..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de-DE" sz="1600" i="1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6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90256667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ED3D0F23-D774-6AD1-E966-C5CEB73786A2}"/>
              </a:ext>
            </a:extLst>
          </p:cNvPr>
          <p:cNvSpPr txBox="1"/>
          <p:nvPr/>
        </p:nvSpPr>
        <p:spPr>
          <a:xfrm>
            <a:off x="4480320" y="5623121"/>
            <a:ext cx="61065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i="1" dirty="0"/>
              <a:t>Solution </a:t>
            </a:r>
            <a:r>
              <a:rPr lang="de-DE" sz="2000" i="1" dirty="0" err="1"/>
              <a:t>Ideas</a:t>
            </a:r>
            <a:r>
              <a:rPr lang="de-DE" sz="2000" i="1" dirty="0"/>
              <a:t> </a:t>
            </a:r>
            <a:r>
              <a:rPr lang="de-DE" sz="2000" i="1" dirty="0" err="1"/>
              <a:t>Confirmed</a:t>
            </a:r>
            <a:r>
              <a:rPr lang="de-DE" sz="2000" i="1" dirty="0"/>
              <a:t>? </a:t>
            </a:r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BA99007C-7361-68A4-34AC-471608E904EC}"/>
              </a:ext>
            </a:extLst>
          </p:cNvPr>
          <p:cNvSpPr/>
          <p:nvPr/>
        </p:nvSpPr>
        <p:spPr>
          <a:xfrm>
            <a:off x="2562131" y="5642986"/>
            <a:ext cx="1475715" cy="380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7285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3299548" y="2723356"/>
            <a:ext cx="84740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dirty="0">
                <a:solidFill>
                  <a:schemeClr val="bg1"/>
                </a:solidFill>
              </a:rPr>
              <a:t>N2DH-GOWT1</a:t>
            </a:r>
          </a:p>
        </p:txBody>
      </p:sp>
    </p:spTree>
    <p:extLst>
      <p:ext uri="{BB962C8B-B14F-4D97-AF65-F5344CB8AC3E}">
        <p14:creationId xmlns:p14="http://schemas.microsoft.com/office/powerpoint/2010/main" val="882305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ECD02B-F02B-C93D-429E-7077C71C1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Boxplot </a:t>
            </a:r>
            <a:r>
              <a:rPr lang="de-DE" dirty="0" err="1"/>
              <a:t>Preprocessing</a:t>
            </a:r>
            <a:br>
              <a:rPr lang="de-DE" dirty="0"/>
            </a:br>
            <a:r>
              <a:rPr lang="de-DE" dirty="0"/>
              <a:t>Global Otsu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0B4C07C-E379-6723-941A-14495C2A0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60651B6-E67C-B519-3CF8-499412A06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239" y="2003898"/>
            <a:ext cx="5457522" cy="410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514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ECD02B-F02B-C93D-429E-7077C71C1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Boxplot </a:t>
            </a:r>
            <a:r>
              <a:rPr lang="de-DE" dirty="0" err="1"/>
              <a:t>Preprocessing</a:t>
            </a:r>
            <a:br>
              <a:rPr lang="de-DE" dirty="0"/>
            </a:b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Otsu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0B4C07C-E379-6723-941A-14495C2A0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8226913-8CA0-5955-F0B7-2147E92DB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311" y="1960377"/>
            <a:ext cx="5335751" cy="391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3249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1117</Words>
  <Application>Microsoft Office PowerPoint</Application>
  <PresentationFormat>Breitbild</PresentationFormat>
  <Paragraphs>339</Paragraphs>
  <Slides>57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57</vt:i4>
      </vt:variant>
    </vt:vector>
  </HeadingPairs>
  <TitlesOfParts>
    <vt:vector size="66" baseType="lpstr">
      <vt:lpstr>Arial</vt:lpstr>
      <vt:lpstr>Avenir Next LT Pro</vt:lpstr>
      <vt:lpstr>Avenir Next LT Pro (Textkörper)</vt:lpstr>
      <vt:lpstr>Avenir Next LT Pro Light</vt:lpstr>
      <vt:lpstr>Calibri</vt:lpstr>
      <vt:lpstr>Cambria Math</vt:lpstr>
      <vt:lpstr>Quicksand</vt:lpstr>
      <vt:lpstr>Wingdings</vt:lpstr>
      <vt:lpstr>RetrospectVTI</vt:lpstr>
      <vt:lpstr>Timeline</vt:lpstr>
      <vt:lpstr>PowerPoint-Präsentation</vt:lpstr>
      <vt:lpstr>Cell Nuclei Segmentation  </vt:lpstr>
      <vt:lpstr>Overview </vt:lpstr>
      <vt:lpstr> N2DL-HeLa (third dataset) </vt:lpstr>
      <vt:lpstr>PowerPoint-Präsentation</vt:lpstr>
      <vt:lpstr>PowerPoint-Präsentation</vt:lpstr>
      <vt:lpstr>Boxplot Preprocessing Global Otsu</vt:lpstr>
      <vt:lpstr>Boxplot Preprocessing two level Otsu</vt:lpstr>
      <vt:lpstr>Boxplot Preprocessing- local adaptive</vt:lpstr>
      <vt:lpstr>Boxplot optimal Otsu variation </vt:lpstr>
      <vt:lpstr>„Final perfect recipe“</vt:lpstr>
      <vt:lpstr>PowerPoint-Präsentation</vt:lpstr>
      <vt:lpstr>Boxplot Preprocessing Global otsu</vt:lpstr>
      <vt:lpstr>Boxplot Preprocessing  two level Otsu</vt:lpstr>
      <vt:lpstr>Boxplot Preprocessing two level Otsu clip</vt:lpstr>
      <vt:lpstr>Boxplot Preprocessing  local adaptive Otsu thresholding average</vt:lpstr>
      <vt:lpstr>Boxplot optimal Otsus</vt:lpstr>
      <vt:lpstr>The perfect recipe</vt:lpstr>
      <vt:lpstr>PowerPoint-Präsentation</vt:lpstr>
      <vt:lpstr>Boxplot Preprocessing Global Otsu</vt:lpstr>
      <vt:lpstr>Boxplot Preprocessing  two level otsu</vt:lpstr>
      <vt:lpstr>Boxplot Preprocessing- local adaptive Otsu</vt:lpstr>
      <vt:lpstr>Boxplot optimal Otsu</vt:lpstr>
      <vt:lpstr>The perfect recipe</vt:lpstr>
      <vt:lpstr>PowerPoint-Präsentation</vt:lpstr>
      <vt:lpstr>Solution Ideas Confirmed?!</vt:lpstr>
      <vt:lpstr>PowerPoint-Präsentation</vt:lpstr>
      <vt:lpstr>PowerPoint-Präsentation</vt:lpstr>
      <vt:lpstr>PowerPoint-Präsentation</vt:lpstr>
      <vt:lpstr> N2DL-HeLa (third dataset) </vt:lpstr>
      <vt:lpstr>Thank you for your attention!</vt:lpstr>
      <vt:lpstr>Extra slides</vt:lpstr>
      <vt:lpstr>Why local thresholding?</vt:lpstr>
      <vt:lpstr>Local thresholding vs local adaptive thresholing</vt:lpstr>
      <vt:lpstr>Hole filling</vt:lpstr>
      <vt:lpstr>Cell counting</vt:lpstr>
      <vt:lpstr>Was hat es mit 0.00 dice scores auf sich</vt:lpstr>
      <vt:lpstr>Difference filter first or stretching first</vt:lpstr>
      <vt:lpstr>Solution Ideas</vt:lpstr>
      <vt:lpstr>Challenges: N2DL-HeLa </vt:lpstr>
      <vt:lpstr>Dice score - Issues</vt:lpstr>
      <vt:lpstr>Evaluation algorithm – Dice score</vt:lpstr>
      <vt:lpstr> N2DH-GOWT1 Cell type: embryonic stem cells | Organism: Mouse (Mus musculus)  </vt:lpstr>
      <vt:lpstr> NIH3T3 Cell type: Embryonic fibroblast cells | Organism: Mouse (Mus musculus) </vt:lpstr>
      <vt:lpstr> N2DL-HeLa Cell type: cervical adenocarcinoma cells | organism: human (Homo sapiens)  </vt:lpstr>
      <vt:lpstr>Otus Thresholding usage</vt:lpstr>
      <vt:lpstr>Otsu Thresholding</vt:lpstr>
      <vt:lpstr>Otsu Thresholding</vt:lpstr>
      <vt:lpstr> Discriminant Criterion Measure</vt:lpstr>
      <vt:lpstr>Holes</vt:lpstr>
      <vt:lpstr>Histogram stretching </vt:lpstr>
      <vt:lpstr>Example Histogram stretching</vt:lpstr>
      <vt:lpstr>Two-level Otsu Thresholding</vt:lpstr>
      <vt:lpstr>Application of Filter</vt:lpstr>
      <vt:lpstr>Cell counting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helen jade</cp:lastModifiedBy>
  <cp:revision>54</cp:revision>
  <dcterms:created xsi:type="dcterms:W3CDTF">2022-05-14T09:56:11Z</dcterms:created>
  <dcterms:modified xsi:type="dcterms:W3CDTF">2022-07-16T14:48:46Z</dcterms:modified>
</cp:coreProperties>
</file>